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7"/>
  </p:notesMasterIdLst>
  <p:sldIdLst>
    <p:sldId id="256" r:id="rId2"/>
    <p:sldId id="276" r:id="rId3"/>
    <p:sldId id="273" r:id="rId4"/>
    <p:sldId id="277" r:id="rId5"/>
    <p:sldId id="257" r:id="rId6"/>
    <p:sldId id="258" r:id="rId7"/>
    <p:sldId id="283" r:id="rId8"/>
    <p:sldId id="259" r:id="rId9"/>
    <p:sldId id="260" r:id="rId10"/>
    <p:sldId id="284" r:id="rId11"/>
    <p:sldId id="285" r:id="rId12"/>
    <p:sldId id="282" r:id="rId13"/>
    <p:sldId id="264" r:id="rId14"/>
    <p:sldId id="286" r:id="rId15"/>
    <p:sldId id="265" r:id="rId16"/>
    <p:sldId id="287" r:id="rId17"/>
    <p:sldId id="261" r:id="rId18"/>
    <p:sldId id="288" r:id="rId19"/>
    <p:sldId id="289" r:id="rId20"/>
    <p:sldId id="262" r:id="rId21"/>
    <p:sldId id="268" r:id="rId22"/>
    <p:sldId id="269" r:id="rId23"/>
    <p:sldId id="281" r:id="rId24"/>
    <p:sldId id="280" r:id="rId25"/>
    <p:sldId id="278"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BB06"/>
    <a:srgbClr val="FFD44B"/>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6187" autoAdjust="0"/>
  </p:normalViewPr>
  <p:slideViewPr>
    <p:cSldViewPr snapToGrid="0">
      <p:cViewPr varScale="1">
        <p:scale>
          <a:sx n="58" d="100"/>
          <a:sy n="58" d="100"/>
        </p:scale>
        <p:origin x="84" y="474"/>
      </p:cViewPr>
      <p:guideLst>
        <p:guide orient="horz" pos="2160"/>
        <p:guide pos="3863"/>
      </p:guideLst>
    </p:cSldViewPr>
  </p:slideViewPr>
  <p:outlineViewPr>
    <p:cViewPr>
      <p:scale>
        <a:sx n="33" d="100"/>
        <a:sy n="33" d="100"/>
      </p:scale>
      <p:origin x="0" y="-108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s>
</file>

<file path=ppt/diagrams/_rels/data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jpg"/><Relationship Id="rId5" Type="http://schemas.openxmlformats.org/officeDocument/2006/relationships/image" Target="../media/image38.jpg"/><Relationship Id="rId4" Type="http://schemas.openxmlformats.org/officeDocument/2006/relationships/image" Target="../media/image3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jpg"/><Relationship Id="rId5" Type="http://schemas.openxmlformats.org/officeDocument/2006/relationships/image" Target="../media/image38.jpg"/><Relationship Id="rId4" Type="http://schemas.openxmlformats.org/officeDocument/2006/relationships/image" Target="../media/image3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F60DA-30FF-48EB-8416-3BC3A2873EED}" type="doc">
      <dgm:prSet loTypeId="urn:microsoft.com/office/officeart/2005/8/layout/vList3" loCatId="picture" qsTypeId="urn:microsoft.com/office/officeart/2005/8/quickstyle/3d3" qsCatId="3D" csTypeId="urn:microsoft.com/office/officeart/2005/8/colors/accent1_2" csCatId="accent1" phldr="1"/>
      <dgm:spPr/>
      <dgm:t>
        <a:bodyPr/>
        <a:lstStyle/>
        <a:p>
          <a:endParaRPr lang="ru-RU"/>
        </a:p>
      </dgm:t>
    </dgm:pt>
    <dgm:pt modelId="{76BE63E4-DDB7-4A3A-8F14-CD6572C679D5}">
      <dgm:prSet phldrT="[Текст]" custT="1"/>
      <dgm:spPr/>
      <dgm:t>
        <a:bodyPr/>
        <a:lstStyle/>
        <a:p>
          <a:r>
            <a:rPr lang="ru-RU" sz="3200" dirty="0" smtClean="0"/>
            <a:t>Уголовная ответственность за угон наступает для лиц, </a:t>
          </a:r>
          <a:r>
            <a:rPr lang="ru-RU" sz="3200" b="1" dirty="0" smtClean="0">
              <a:solidFill>
                <a:srgbClr val="C00000"/>
              </a:solidFill>
            </a:rPr>
            <a:t>достигших 14-летнего возраста </a:t>
          </a:r>
          <a:endParaRPr lang="ru-RU" sz="3200" dirty="0">
            <a:solidFill>
              <a:srgbClr val="C00000"/>
            </a:solidFill>
          </a:endParaRPr>
        </a:p>
      </dgm:t>
    </dgm:pt>
    <dgm:pt modelId="{66B444C2-86F2-492E-B531-0619204C4CEA}" type="parTrans" cxnId="{17E73D99-FBED-4538-8205-99E716E82022}">
      <dgm:prSet/>
      <dgm:spPr/>
      <dgm:t>
        <a:bodyPr/>
        <a:lstStyle/>
        <a:p>
          <a:endParaRPr lang="ru-RU"/>
        </a:p>
      </dgm:t>
    </dgm:pt>
    <dgm:pt modelId="{7F60835B-728B-4DBD-99D1-DFFF6C7FA4DD}" type="sibTrans" cxnId="{17E73D99-FBED-4538-8205-99E716E82022}">
      <dgm:prSet/>
      <dgm:spPr/>
      <dgm:t>
        <a:bodyPr/>
        <a:lstStyle/>
        <a:p>
          <a:endParaRPr lang="ru-RU"/>
        </a:p>
      </dgm:t>
    </dgm:pt>
    <dgm:pt modelId="{DBC252DD-6BDD-4D28-AF11-9B7CF5E669EC}">
      <dgm:prSet phldrT="[Текст]"/>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dirty="0" smtClean="0"/>
            <a:t>Виды наказаний за угон:</a:t>
          </a:r>
        </a:p>
        <a:p>
          <a:pPr algn="ctr" defTabSz="1111250">
            <a:lnSpc>
              <a:spcPct val="100000"/>
            </a:lnSpc>
            <a:spcBef>
              <a:spcPts val="0"/>
            </a:spcBef>
            <a:spcAft>
              <a:spcPts val="0"/>
            </a:spcAft>
          </a:pPr>
          <a:r>
            <a:rPr lang="ru-RU" dirty="0" smtClean="0"/>
            <a:t>Штраф; </a:t>
          </a:r>
        </a:p>
        <a:p>
          <a:pPr algn="ctr" defTabSz="1111250">
            <a:lnSpc>
              <a:spcPct val="100000"/>
            </a:lnSpc>
            <a:spcBef>
              <a:spcPts val="0"/>
            </a:spcBef>
            <a:spcAft>
              <a:spcPts val="0"/>
            </a:spcAft>
          </a:pPr>
          <a:r>
            <a:rPr lang="ru-RU" dirty="0" smtClean="0"/>
            <a:t>Ограничение свободы;</a:t>
          </a:r>
        </a:p>
        <a:p>
          <a:pPr algn="ctr" defTabSz="1111250">
            <a:lnSpc>
              <a:spcPct val="100000"/>
            </a:lnSpc>
            <a:spcBef>
              <a:spcPts val="0"/>
            </a:spcBef>
            <a:spcAft>
              <a:spcPts val="0"/>
            </a:spcAft>
          </a:pPr>
          <a:r>
            <a:rPr lang="ru-RU" dirty="0" smtClean="0"/>
            <a:t>Принудительные работы; </a:t>
          </a:r>
        </a:p>
        <a:p>
          <a:pPr algn="ctr" defTabSz="1111250">
            <a:lnSpc>
              <a:spcPct val="100000"/>
            </a:lnSpc>
            <a:spcBef>
              <a:spcPts val="0"/>
            </a:spcBef>
            <a:spcAft>
              <a:spcPts val="0"/>
            </a:spcAft>
          </a:pPr>
          <a:r>
            <a:rPr lang="ru-RU" dirty="0" smtClean="0"/>
            <a:t>Лишение свободы. </a:t>
          </a:r>
          <a:endParaRPr lang="ru-RU" dirty="0"/>
        </a:p>
      </dgm:t>
    </dgm:pt>
    <dgm:pt modelId="{A0CBFA69-1F5C-45D5-B153-763AC1C3E6A9}" type="parTrans" cxnId="{7EC8E02B-CD3B-417A-89CF-34A4763864A7}">
      <dgm:prSet/>
      <dgm:spPr/>
      <dgm:t>
        <a:bodyPr/>
        <a:lstStyle/>
        <a:p>
          <a:endParaRPr lang="ru-RU"/>
        </a:p>
      </dgm:t>
    </dgm:pt>
    <dgm:pt modelId="{FED00519-9178-44A3-88A0-DDC9E8C136C0}" type="sibTrans" cxnId="{7EC8E02B-CD3B-417A-89CF-34A4763864A7}">
      <dgm:prSet/>
      <dgm:spPr/>
      <dgm:t>
        <a:bodyPr/>
        <a:lstStyle/>
        <a:p>
          <a:endParaRPr lang="ru-RU"/>
        </a:p>
      </dgm:t>
    </dgm:pt>
    <dgm:pt modelId="{DD020D24-B337-4A08-8338-9E4F32FF0F32}">
      <dgm:prSet phldrT="[Текст]"/>
      <dgm:spPr/>
      <dgm:t>
        <a:bodyPr/>
        <a:lstStyle/>
        <a:p>
          <a:r>
            <a:rPr lang="ru-RU" dirty="0" smtClean="0"/>
            <a:t>Лица, не достигшие 14 лет не подлежат уголовному наказанию, однако, рассматриваются на заседании Комиссии по делам несовершеннолетних, ставятся на профилактический учет в органах внутренних дел. Кроме того, могут быть помещены в Центр временного содержания несовершеннолетних правонарушителей </a:t>
          </a:r>
          <a:endParaRPr lang="ru-RU" dirty="0"/>
        </a:p>
      </dgm:t>
    </dgm:pt>
    <dgm:pt modelId="{53C58E5B-9951-4A1E-B03A-98A675D38251}" type="parTrans" cxnId="{46EE86D9-BC52-43F6-8C8C-4D5FB21B49EB}">
      <dgm:prSet/>
      <dgm:spPr/>
      <dgm:t>
        <a:bodyPr/>
        <a:lstStyle/>
        <a:p>
          <a:endParaRPr lang="ru-RU"/>
        </a:p>
      </dgm:t>
    </dgm:pt>
    <dgm:pt modelId="{DB74F49D-54E9-4B72-AFB9-1D7C7430730B}" type="sibTrans" cxnId="{46EE86D9-BC52-43F6-8C8C-4D5FB21B49EB}">
      <dgm:prSet/>
      <dgm:spPr/>
      <dgm:t>
        <a:bodyPr/>
        <a:lstStyle/>
        <a:p>
          <a:endParaRPr lang="ru-RU"/>
        </a:p>
      </dgm:t>
    </dgm:pt>
    <dgm:pt modelId="{76ABDEF9-C62F-4FD2-9BCA-9B5B19917532}" type="pres">
      <dgm:prSet presAssocID="{6AFF60DA-30FF-48EB-8416-3BC3A2873EED}" presName="linearFlow" presStyleCnt="0">
        <dgm:presLayoutVars>
          <dgm:dir/>
          <dgm:resizeHandles val="exact"/>
        </dgm:presLayoutVars>
      </dgm:prSet>
      <dgm:spPr/>
      <dgm:t>
        <a:bodyPr/>
        <a:lstStyle/>
        <a:p>
          <a:endParaRPr lang="ru-RU"/>
        </a:p>
      </dgm:t>
    </dgm:pt>
    <dgm:pt modelId="{15C8C649-C604-4532-A608-88D64D4D6256}" type="pres">
      <dgm:prSet presAssocID="{76BE63E4-DDB7-4A3A-8F14-CD6572C679D5}" presName="composite" presStyleCnt="0"/>
      <dgm:spPr/>
    </dgm:pt>
    <dgm:pt modelId="{BD49F9ED-9245-442E-B492-CB81A20F01D1}" type="pres">
      <dgm:prSet presAssocID="{76BE63E4-DDB7-4A3A-8F14-CD6572C679D5}" presName="imgShp" presStyleLbl="fgImgPlace1" presStyleIdx="0" presStyleCnt="3" custScaleX="175718" custScaleY="175718" custLinFactNeighborX="-43298" custLinFactNeighborY="4632"/>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875EC526-C7CC-4F6D-BB5D-5C40CF886014}" type="pres">
      <dgm:prSet presAssocID="{76BE63E4-DDB7-4A3A-8F14-CD6572C679D5}" presName="txShp" presStyleLbl="node1" presStyleIdx="0" presStyleCnt="3" custScaleX="124394" custScaleY="142916" custLinFactNeighborX="10568" custLinFactNeighborY="1610">
        <dgm:presLayoutVars>
          <dgm:bulletEnabled val="1"/>
        </dgm:presLayoutVars>
      </dgm:prSet>
      <dgm:spPr/>
      <dgm:t>
        <a:bodyPr/>
        <a:lstStyle/>
        <a:p>
          <a:endParaRPr lang="ru-RU"/>
        </a:p>
      </dgm:t>
    </dgm:pt>
    <dgm:pt modelId="{96F816C2-7BD5-4F78-8E46-78182614623D}" type="pres">
      <dgm:prSet presAssocID="{7F60835B-728B-4DBD-99D1-DFFF6C7FA4DD}" presName="spacing" presStyleCnt="0"/>
      <dgm:spPr/>
    </dgm:pt>
    <dgm:pt modelId="{F5FC735A-EC33-450F-B331-F8C6DFB864B8}" type="pres">
      <dgm:prSet presAssocID="{DBC252DD-6BDD-4D28-AF11-9B7CF5E669EC}" presName="composite" presStyleCnt="0"/>
      <dgm:spPr/>
    </dgm:pt>
    <dgm:pt modelId="{5848088F-3869-4672-BCA2-1DCF1293680A}" type="pres">
      <dgm:prSet presAssocID="{DBC252DD-6BDD-4D28-AF11-9B7CF5E669EC}" presName="imgShp" presStyleLbl="fgImgPlace1" presStyleIdx="1" presStyleCnt="3" custScaleX="200671" custScaleY="200670" custLinFactNeighborX="-44420" custLinFactNeighborY="-1394"/>
      <dgm:spPr>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dgm:spPr>
    </dgm:pt>
    <dgm:pt modelId="{27680700-BAF5-4726-B3AE-971461C65BA1}" type="pres">
      <dgm:prSet presAssocID="{DBC252DD-6BDD-4D28-AF11-9B7CF5E669EC}" presName="txShp" presStyleLbl="node1" presStyleIdx="1" presStyleCnt="3" custScaleX="134300" custScaleY="170559" custLinFactNeighborX="6358" custLinFactNeighborY="-9424">
        <dgm:presLayoutVars>
          <dgm:bulletEnabled val="1"/>
        </dgm:presLayoutVars>
      </dgm:prSet>
      <dgm:spPr/>
      <dgm:t>
        <a:bodyPr/>
        <a:lstStyle/>
        <a:p>
          <a:endParaRPr lang="ru-RU"/>
        </a:p>
      </dgm:t>
    </dgm:pt>
    <dgm:pt modelId="{1161C762-C934-4548-9598-F967B181F83D}" type="pres">
      <dgm:prSet presAssocID="{FED00519-9178-44A3-88A0-DDC9E8C136C0}" presName="spacing" presStyleCnt="0"/>
      <dgm:spPr/>
    </dgm:pt>
    <dgm:pt modelId="{17306071-4944-46C1-9AA9-5327F5FD0CF1}" type="pres">
      <dgm:prSet presAssocID="{DD020D24-B337-4A08-8338-9E4F32FF0F32}" presName="composite" presStyleCnt="0"/>
      <dgm:spPr/>
    </dgm:pt>
    <dgm:pt modelId="{183A8428-B54D-4DC4-9EC1-C28638050CEF}" type="pres">
      <dgm:prSet presAssocID="{DD020D24-B337-4A08-8338-9E4F32FF0F32}" presName="imgShp" presStyleLbl="fgImgPlace1" presStyleIdx="2" presStyleCnt="3" custScaleX="143240" custScaleY="143240" custLinFactNeighborX="-44920" custLinFactNeighborY="-1002"/>
      <dgm:spPr>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dgm:spPr>
    </dgm:pt>
    <dgm:pt modelId="{A3E7D2D7-E649-4AD6-ABFA-1D3AAA127BDD}" type="pres">
      <dgm:prSet presAssocID="{DD020D24-B337-4A08-8338-9E4F32FF0F32}" presName="txShp" presStyleLbl="node1" presStyleIdx="2" presStyleCnt="3" custScaleX="124543" custScaleY="155265" custLinFactNeighborX="11038" custLinFactNeighborY="-19423">
        <dgm:presLayoutVars>
          <dgm:bulletEnabled val="1"/>
        </dgm:presLayoutVars>
      </dgm:prSet>
      <dgm:spPr/>
      <dgm:t>
        <a:bodyPr/>
        <a:lstStyle/>
        <a:p>
          <a:endParaRPr lang="ru-RU"/>
        </a:p>
      </dgm:t>
    </dgm:pt>
  </dgm:ptLst>
  <dgm:cxnLst>
    <dgm:cxn modelId="{7F43FEF7-E944-49DF-8B7C-52DC308C8B49}" type="presOf" srcId="{DBC252DD-6BDD-4D28-AF11-9B7CF5E669EC}" destId="{27680700-BAF5-4726-B3AE-971461C65BA1}" srcOrd="0" destOrd="0" presId="urn:microsoft.com/office/officeart/2005/8/layout/vList3"/>
    <dgm:cxn modelId="{E5AA69E3-B773-45C5-93DE-64C823119949}" type="presOf" srcId="{DD020D24-B337-4A08-8338-9E4F32FF0F32}" destId="{A3E7D2D7-E649-4AD6-ABFA-1D3AAA127BDD}" srcOrd="0" destOrd="0" presId="urn:microsoft.com/office/officeart/2005/8/layout/vList3"/>
    <dgm:cxn modelId="{7EC8E02B-CD3B-417A-89CF-34A4763864A7}" srcId="{6AFF60DA-30FF-48EB-8416-3BC3A2873EED}" destId="{DBC252DD-6BDD-4D28-AF11-9B7CF5E669EC}" srcOrd="1" destOrd="0" parTransId="{A0CBFA69-1F5C-45D5-B153-763AC1C3E6A9}" sibTransId="{FED00519-9178-44A3-88A0-DDC9E8C136C0}"/>
    <dgm:cxn modelId="{C84544CE-CDA3-4532-BB8D-7901362544AB}" type="presOf" srcId="{76BE63E4-DDB7-4A3A-8F14-CD6572C679D5}" destId="{875EC526-C7CC-4F6D-BB5D-5C40CF886014}" srcOrd="0" destOrd="0" presId="urn:microsoft.com/office/officeart/2005/8/layout/vList3"/>
    <dgm:cxn modelId="{CD556FE5-1927-449C-8758-3CAEA41094B6}" type="presOf" srcId="{6AFF60DA-30FF-48EB-8416-3BC3A2873EED}" destId="{76ABDEF9-C62F-4FD2-9BCA-9B5B19917532}" srcOrd="0" destOrd="0" presId="urn:microsoft.com/office/officeart/2005/8/layout/vList3"/>
    <dgm:cxn modelId="{46EE86D9-BC52-43F6-8C8C-4D5FB21B49EB}" srcId="{6AFF60DA-30FF-48EB-8416-3BC3A2873EED}" destId="{DD020D24-B337-4A08-8338-9E4F32FF0F32}" srcOrd="2" destOrd="0" parTransId="{53C58E5B-9951-4A1E-B03A-98A675D38251}" sibTransId="{DB74F49D-54E9-4B72-AFB9-1D7C7430730B}"/>
    <dgm:cxn modelId="{17E73D99-FBED-4538-8205-99E716E82022}" srcId="{6AFF60DA-30FF-48EB-8416-3BC3A2873EED}" destId="{76BE63E4-DDB7-4A3A-8F14-CD6572C679D5}" srcOrd="0" destOrd="0" parTransId="{66B444C2-86F2-492E-B531-0619204C4CEA}" sibTransId="{7F60835B-728B-4DBD-99D1-DFFF6C7FA4DD}"/>
    <dgm:cxn modelId="{2F1DAAF6-6C4B-462E-8382-8F8793DDDDC2}" type="presParOf" srcId="{76ABDEF9-C62F-4FD2-9BCA-9B5B19917532}" destId="{15C8C649-C604-4532-A608-88D64D4D6256}" srcOrd="0" destOrd="0" presId="urn:microsoft.com/office/officeart/2005/8/layout/vList3"/>
    <dgm:cxn modelId="{58A3C6D7-18CF-4D3C-9045-325A52B050DD}" type="presParOf" srcId="{15C8C649-C604-4532-A608-88D64D4D6256}" destId="{BD49F9ED-9245-442E-B492-CB81A20F01D1}" srcOrd="0" destOrd="0" presId="urn:microsoft.com/office/officeart/2005/8/layout/vList3"/>
    <dgm:cxn modelId="{34CC0A1F-9EEE-457F-97C9-431FFBD27D2C}" type="presParOf" srcId="{15C8C649-C604-4532-A608-88D64D4D6256}" destId="{875EC526-C7CC-4F6D-BB5D-5C40CF886014}" srcOrd="1" destOrd="0" presId="urn:microsoft.com/office/officeart/2005/8/layout/vList3"/>
    <dgm:cxn modelId="{D5F25AE1-2D87-43CE-AD04-B5A997EFB6D1}" type="presParOf" srcId="{76ABDEF9-C62F-4FD2-9BCA-9B5B19917532}" destId="{96F816C2-7BD5-4F78-8E46-78182614623D}" srcOrd="1" destOrd="0" presId="urn:microsoft.com/office/officeart/2005/8/layout/vList3"/>
    <dgm:cxn modelId="{757E6899-CB30-445E-B853-D84ADBA3A978}" type="presParOf" srcId="{76ABDEF9-C62F-4FD2-9BCA-9B5B19917532}" destId="{F5FC735A-EC33-450F-B331-F8C6DFB864B8}" srcOrd="2" destOrd="0" presId="urn:microsoft.com/office/officeart/2005/8/layout/vList3"/>
    <dgm:cxn modelId="{043D046A-94BF-4CD7-9DE8-45DE924AA620}" type="presParOf" srcId="{F5FC735A-EC33-450F-B331-F8C6DFB864B8}" destId="{5848088F-3869-4672-BCA2-1DCF1293680A}" srcOrd="0" destOrd="0" presId="urn:microsoft.com/office/officeart/2005/8/layout/vList3"/>
    <dgm:cxn modelId="{B57F9866-67E3-4D6A-BF4F-AA7890C00E31}" type="presParOf" srcId="{F5FC735A-EC33-450F-B331-F8C6DFB864B8}" destId="{27680700-BAF5-4726-B3AE-971461C65BA1}" srcOrd="1" destOrd="0" presId="urn:microsoft.com/office/officeart/2005/8/layout/vList3"/>
    <dgm:cxn modelId="{DAD3BF5F-542A-405C-B838-31C2CEE2CC8D}" type="presParOf" srcId="{76ABDEF9-C62F-4FD2-9BCA-9B5B19917532}" destId="{1161C762-C934-4548-9598-F967B181F83D}" srcOrd="3" destOrd="0" presId="urn:microsoft.com/office/officeart/2005/8/layout/vList3"/>
    <dgm:cxn modelId="{46B60FEB-8E3D-40AF-887B-76CC1F37D793}" type="presParOf" srcId="{76ABDEF9-C62F-4FD2-9BCA-9B5B19917532}" destId="{17306071-4944-46C1-9AA9-5327F5FD0CF1}" srcOrd="4" destOrd="0" presId="urn:microsoft.com/office/officeart/2005/8/layout/vList3"/>
    <dgm:cxn modelId="{A1A6A097-999A-4A26-95E9-5D4F300EC3FA}" type="presParOf" srcId="{17306071-4944-46C1-9AA9-5327F5FD0CF1}" destId="{183A8428-B54D-4DC4-9EC1-C28638050CEF}" srcOrd="0" destOrd="0" presId="urn:microsoft.com/office/officeart/2005/8/layout/vList3"/>
    <dgm:cxn modelId="{7555185B-9952-4A9F-8843-EFB035F10B6D}" type="presParOf" srcId="{17306071-4944-46C1-9AA9-5327F5FD0CF1}" destId="{A3E7D2D7-E649-4AD6-ABFA-1D3AAA127BD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EF64F6-93FA-4292-8A7A-23121119694C}" type="doc">
      <dgm:prSet loTypeId="urn:microsoft.com/office/officeart/2008/layout/HexagonCluster" loCatId="picture" qsTypeId="urn:microsoft.com/office/officeart/2005/8/quickstyle/simple1" qsCatId="simple" csTypeId="urn:microsoft.com/office/officeart/2005/8/colors/accent1_2" csCatId="accent1" phldr="1"/>
      <dgm:spPr/>
    </dgm:pt>
    <dgm:pt modelId="{6A55D163-36D9-4357-AFD1-B81DE30141A4}">
      <dgm:prSet phldrT="[Текст]" phldr="1"/>
      <dgm:spPr/>
      <dgm:t>
        <a:bodyPr/>
        <a:lstStyle/>
        <a:p>
          <a:endParaRPr lang="ru-RU" dirty="0"/>
        </a:p>
      </dgm:t>
    </dgm:pt>
    <dgm:pt modelId="{4A1E99E4-9286-43E2-86DE-716D740B09E9}" type="parTrans" cxnId="{2A940C7C-2F8A-46E8-8C54-25FE963FBA40}">
      <dgm:prSet/>
      <dgm:spPr/>
      <dgm:t>
        <a:bodyPr/>
        <a:lstStyle/>
        <a:p>
          <a:endParaRPr lang="ru-RU"/>
        </a:p>
      </dgm:t>
    </dgm:pt>
    <dgm:pt modelId="{46CCCF3C-1337-46F7-A0B6-EEB90688FA20}" type="sibTrans" cxnId="{2A940C7C-2F8A-46E8-8C54-25FE963FBA4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ru-RU"/>
        </a:p>
      </dgm:t>
    </dgm:pt>
    <dgm:pt modelId="{BC876BCA-CF60-443F-BE0D-A57CE3A6A7A0}">
      <dgm:prSet phldrT="[Текст]" phldr="1"/>
      <dgm:spPr/>
      <dgm:t>
        <a:bodyPr/>
        <a:lstStyle/>
        <a:p>
          <a:endParaRPr lang="ru-RU" dirty="0"/>
        </a:p>
      </dgm:t>
    </dgm:pt>
    <dgm:pt modelId="{3DF8BF0F-4B2F-4205-8A31-F7C6427F7B49}" type="parTrans" cxnId="{4D4A45B8-FD35-46D6-ACA7-37FA28BA9BD3}">
      <dgm:prSet/>
      <dgm:spPr/>
      <dgm:t>
        <a:bodyPr/>
        <a:lstStyle/>
        <a:p>
          <a:endParaRPr lang="ru-RU"/>
        </a:p>
      </dgm:t>
    </dgm:pt>
    <dgm:pt modelId="{5AB4B0AF-779C-42A9-8812-746CDEC637C5}" type="sibTrans" cxnId="{4D4A45B8-FD35-46D6-ACA7-37FA28BA9BD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t>
        <a:bodyPr/>
        <a:lstStyle/>
        <a:p>
          <a:endParaRPr lang="ru-RU"/>
        </a:p>
      </dgm:t>
    </dgm:pt>
    <dgm:pt modelId="{5FEF0E00-5D14-498D-B182-92ACCB31735B}">
      <dgm:prSet phldrT="[Текст]" custT="1"/>
      <dgm:spPr/>
      <dgm:t>
        <a:bodyPr/>
        <a:lstStyle/>
        <a:p>
          <a:r>
            <a:rPr lang="ru-RU" sz="2400" dirty="0" smtClean="0"/>
            <a:t>Профилактика безнадзорности, правонарушений и преступлений среди несовершеннолетних, а также защита их прав, является одним из приоритетных направлений деятельности органов внутренних дел</a:t>
          </a:r>
          <a:endParaRPr lang="ru-RU" sz="2400" dirty="0"/>
        </a:p>
      </dgm:t>
    </dgm:pt>
    <dgm:pt modelId="{81034AD6-FDA6-4830-8442-F9C807086608}" type="parTrans" cxnId="{89C5D42E-AD53-4910-8785-4B065D8491F1}">
      <dgm:prSet/>
      <dgm:spPr/>
      <dgm:t>
        <a:bodyPr/>
        <a:lstStyle/>
        <a:p>
          <a:endParaRPr lang="ru-RU"/>
        </a:p>
      </dgm:t>
    </dgm:pt>
    <dgm:pt modelId="{9D27051E-E21C-4DB2-93E8-999BA1C95C09}" type="sibTrans" cxnId="{89C5D42E-AD53-4910-8785-4B065D8491F1}">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t>
        <a:bodyPr/>
        <a:lstStyle/>
        <a:p>
          <a:endParaRPr lang="ru-RU"/>
        </a:p>
      </dgm:t>
    </dgm:pt>
    <dgm:pt modelId="{0099E015-7DB1-41B6-B1C1-B5F134C5C0A5}">
      <dgm:prSet phldrT="[Текст]" phldr="1"/>
      <dgm:spPr/>
      <dgm:t>
        <a:bodyPr/>
        <a:lstStyle/>
        <a:p>
          <a:endParaRPr lang="ru-RU" dirty="0"/>
        </a:p>
      </dgm:t>
    </dgm:pt>
    <dgm:pt modelId="{FE41D1B1-EFC7-441B-9C9E-220D7C6B19D2}" type="parTrans" cxnId="{8083B9F2-7396-4448-8A8F-C02F94D01CEA}">
      <dgm:prSet/>
      <dgm:spPr/>
      <dgm:t>
        <a:bodyPr/>
        <a:lstStyle/>
        <a:p>
          <a:endParaRPr lang="ru-RU"/>
        </a:p>
      </dgm:t>
    </dgm:pt>
    <dgm:pt modelId="{DD98E11B-275C-4E4F-813B-C38B33FB2034}" type="sibTrans" cxnId="{8083B9F2-7396-4448-8A8F-C02F94D01CEA}">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lang="ru-RU"/>
        </a:p>
      </dgm:t>
    </dgm:pt>
    <dgm:pt modelId="{FD3E0E4C-2A41-46DA-AA57-1C1531471624}">
      <dgm:prSet phldrT="[Текст]" phldr="1"/>
      <dgm:spPr>
        <a:noFill/>
        <a:ln>
          <a:noFill/>
        </a:ln>
      </dgm:spPr>
      <dgm:t>
        <a:bodyPr/>
        <a:lstStyle/>
        <a:p>
          <a:endParaRPr lang="ru-RU" dirty="0"/>
        </a:p>
      </dgm:t>
    </dgm:pt>
    <dgm:pt modelId="{22C7A8A0-FF5F-46BE-A342-632B59B8C205}" type="sibTrans" cxnId="{10A675BD-876F-4D52-B2E0-4A52C4CEE803}">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dgm:spPr>
      <dgm:t>
        <a:bodyPr/>
        <a:lstStyle/>
        <a:p>
          <a:endParaRPr lang="ru-RU"/>
        </a:p>
      </dgm:t>
    </dgm:pt>
    <dgm:pt modelId="{2C3E566F-C151-4431-AF32-662D314EB307}" type="parTrans" cxnId="{10A675BD-876F-4D52-B2E0-4A52C4CEE803}">
      <dgm:prSet/>
      <dgm:spPr/>
      <dgm:t>
        <a:bodyPr/>
        <a:lstStyle/>
        <a:p>
          <a:endParaRPr lang="ru-RU"/>
        </a:p>
      </dgm:t>
    </dgm:pt>
    <dgm:pt modelId="{4F9A0B7B-9524-4718-8CC0-57BB8BD3BB4A}" type="pres">
      <dgm:prSet presAssocID="{B7EF64F6-93FA-4292-8A7A-23121119694C}" presName="Name0" presStyleCnt="0">
        <dgm:presLayoutVars>
          <dgm:chMax val="21"/>
          <dgm:chPref val="21"/>
        </dgm:presLayoutVars>
      </dgm:prSet>
      <dgm:spPr/>
    </dgm:pt>
    <dgm:pt modelId="{BB35A8FC-41CB-4F9A-863D-F1D4C0B052EB}" type="pres">
      <dgm:prSet presAssocID="{6A55D163-36D9-4357-AFD1-B81DE30141A4}" presName="text1" presStyleCnt="0"/>
      <dgm:spPr/>
    </dgm:pt>
    <dgm:pt modelId="{1A8EE5DC-BFAF-4F26-8ECE-F598A6280EC0}" type="pres">
      <dgm:prSet presAssocID="{6A55D163-36D9-4357-AFD1-B81DE30141A4}" presName="textRepeatNode" presStyleLbl="alignNode1" presStyleIdx="0" presStyleCnt="5" custLinFactNeighborX="-65843" custLinFactNeighborY="-8353">
        <dgm:presLayoutVars>
          <dgm:chMax val="0"/>
          <dgm:chPref val="0"/>
          <dgm:bulletEnabled val="1"/>
        </dgm:presLayoutVars>
      </dgm:prSet>
      <dgm:spPr/>
      <dgm:t>
        <a:bodyPr/>
        <a:lstStyle/>
        <a:p>
          <a:endParaRPr lang="ru-RU"/>
        </a:p>
      </dgm:t>
    </dgm:pt>
    <dgm:pt modelId="{16EC2BA9-8D62-44EB-B8B8-8218EC536A1F}" type="pres">
      <dgm:prSet presAssocID="{6A55D163-36D9-4357-AFD1-B81DE30141A4}" presName="textaccent1" presStyleCnt="0"/>
      <dgm:spPr/>
    </dgm:pt>
    <dgm:pt modelId="{E8FD0B1A-154F-40B2-84F5-DF6F9194658F}" type="pres">
      <dgm:prSet presAssocID="{6A55D163-36D9-4357-AFD1-B81DE30141A4}" presName="accentRepeatNode" presStyleLbl="solidAlignAcc1" presStyleIdx="0" presStyleCnt="10"/>
      <dgm:spPr/>
    </dgm:pt>
    <dgm:pt modelId="{2FA7884E-BCAB-4D16-B80A-E933D2D104D4}" type="pres">
      <dgm:prSet presAssocID="{46CCCF3C-1337-46F7-A0B6-EEB90688FA20}" presName="image1" presStyleCnt="0"/>
      <dgm:spPr/>
    </dgm:pt>
    <dgm:pt modelId="{D76AAACD-C342-401F-B7FD-3A26B378C057}" type="pres">
      <dgm:prSet presAssocID="{46CCCF3C-1337-46F7-A0B6-EEB90688FA20}" presName="imageRepeatNode" presStyleLbl="alignAcc1" presStyleIdx="0" presStyleCnt="5" custScaleX="153076" custScaleY="153076" custLinFactNeighborX="42021" custLinFactNeighborY="38226"/>
      <dgm:spPr/>
      <dgm:t>
        <a:bodyPr/>
        <a:lstStyle/>
        <a:p>
          <a:endParaRPr lang="ru-RU"/>
        </a:p>
      </dgm:t>
    </dgm:pt>
    <dgm:pt modelId="{CC0E87D7-639D-457E-B3C0-FC8786AF3222}" type="pres">
      <dgm:prSet presAssocID="{46CCCF3C-1337-46F7-A0B6-EEB90688FA20}" presName="imageaccent1" presStyleCnt="0"/>
      <dgm:spPr/>
    </dgm:pt>
    <dgm:pt modelId="{6B7ED815-0B7A-4066-BC7A-1E0272721F87}" type="pres">
      <dgm:prSet presAssocID="{46CCCF3C-1337-46F7-A0B6-EEB90688FA20}" presName="accentRepeatNode" presStyleLbl="solidAlignAcc1" presStyleIdx="1" presStyleCnt="10"/>
      <dgm:spPr/>
    </dgm:pt>
    <dgm:pt modelId="{9D6BA3DC-8A63-4B39-9570-48C0557BBC28}" type="pres">
      <dgm:prSet presAssocID="{BC876BCA-CF60-443F-BE0D-A57CE3A6A7A0}" presName="text2" presStyleCnt="0"/>
      <dgm:spPr/>
    </dgm:pt>
    <dgm:pt modelId="{9BFDD764-461A-4AF6-A366-04AAA94F13C7}" type="pres">
      <dgm:prSet presAssocID="{BC876BCA-CF60-443F-BE0D-A57CE3A6A7A0}" presName="textRepeatNode" presStyleLbl="alignNode1" presStyleIdx="1" presStyleCnt="5" custLinFactX="74713" custLinFactNeighborX="100000" custLinFactNeighborY="37207">
        <dgm:presLayoutVars>
          <dgm:chMax val="0"/>
          <dgm:chPref val="0"/>
          <dgm:bulletEnabled val="1"/>
        </dgm:presLayoutVars>
      </dgm:prSet>
      <dgm:spPr/>
      <dgm:t>
        <a:bodyPr/>
        <a:lstStyle/>
        <a:p>
          <a:endParaRPr lang="ru-RU"/>
        </a:p>
      </dgm:t>
    </dgm:pt>
    <dgm:pt modelId="{9443A891-5EAA-4578-9D53-2A2BDF627282}" type="pres">
      <dgm:prSet presAssocID="{BC876BCA-CF60-443F-BE0D-A57CE3A6A7A0}" presName="textaccent2" presStyleCnt="0"/>
      <dgm:spPr/>
    </dgm:pt>
    <dgm:pt modelId="{B54D59EE-303D-489C-BDA8-67DFB2AE763E}" type="pres">
      <dgm:prSet presAssocID="{BC876BCA-CF60-443F-BE0D-A57CE3A6A7A0}" presName="accentRepeatNode" presStyleLbl="solidAlignAcc1" presStyleIdx="2" presStyleCnt="10"/>
      <dgm:spPr/>
    </dgm:pt>
    <dgm:pt modelId="{A02A19EA-2584-47E0-9F01-3F7EE196CF7D}" type="pres">
      <dgm:prSet presAssocID="{5AB4B0AF-779C-42A9-8812-746CDEC637C5}" presName="image2" presStyleCnt="0"/>
      <dgm:spPr/>
    </dgm:pt>
    <dgm:pt modelId="{A0715DC0-2161-427C-91B2-18B3F3F48F0E}" type="pres">
      <dgm:prSet presAssocID="{5AB4B0AF-779C-42A9-8812-746CDEC637C5}" presName="imageRepeatNode" presStyleLbl="alignAcc1" presStyleIdx="1" presStyleCnt="5" custScaleX="156301" custScaleY="156301" custLinFactNeighborX="-59177" custLinFactNeighborY="15152"/>
      <dgm:spPr/>
      <dgm:t>
        <a:bodyPr/>
        <a:lstStyle/>
        <a:p>
          <a:endParaRPr lang="ru-RU"/>
        </a:p>
      </dgm:t>
    </dgm:pt>
    <dgm:pt modelId="{DD6DC3A1-C178-4E8F-82EC-2D720C0B545A}" type="pres">
      <dgm:prSet presAssocID="{5AB4B0AF-779C-42A9-8812-746CDEC637C5}" presName="imageaccent2" presStyleCnt="0"/>
      <dgm:spPr/>
    </dgm:pt>
    <dgm:pt modelId="{D9E1BDDE-C96F-46C0-8C46-0632C7CA0019}" type="pres">
      <dgm:prSet presAssocID="{5AB4B0AF-779C-42A9-8812-746CDEC637C5}" presName="accentRepeatNode" presStyleLbl="solidAlignAcc1" presStyleIdx="3" presStyleCnt="10" custLinFactX="300000" custLinFactY="137152" custLinFactNeighborX="337109" custLinFactNeighborY="200000"/>
      <dgm:spPr/>
    </dgm:pt>
    <dgm:pt modelId="{0AFE0295-6C0E-4F5D-A303-AF0A3B625AD7}" type="pres">
      <dgm:prSet presAssocID="{5FEF0E00-5D14-498D-B182-92ACCB31735B}" presName="text3" presStyleCnt="0"/>
      <dgm:spPr/>
    </dgm:pt>
    <dgm:pt modelId="{D7EB5E48-B2F0-4EAD-B5D3-092A671562A3}" type="pres">
      <dgm:prSet presAssocID="{5FEF0E00-5D14-498D-B182-92ACCB31735B}" presName="textRepeatNode" presStyleLbl="alignNode1" presStyleIdx="2" presStyleCnt="5" custScaleX="241342" custScaleY="171161" custLinFactX="23962" custLinFactNeighborX="100000" custLinFactNeighborY="-47839">
        <dgm:presLayoutVars>
          <dgm:chMax val="0"/>
          <dgm:chPref val="0"/>
          <dgm:bulletEnabled val="1"/>
        </dgm:presLayoutVars>
      </dgm:prSet>
      <dgm:spPr/>
      <dgm:t>
        <a:bodyPr/>
        <a:lstStyle/>
        <a:p>
          <a:endParaRPr lang="ru-RU"/>
        </a:p>
      </dgm:t>
    </dgm:pt>
    <dgm:pt modelId="{F00424F7-7D27-4E5D-9ADA-FC2A450252C8}" type="pres">
      <dgm:prSet presAssocID="{5FEF0E00-5D14-498D-B182-92ACCB31735B}" presName="textaccent3" presStyleCnt="0"/>
      <dgm:spPr/>
    </dgm:pt>
    <dgm:pt modelId="{65A1F21B-BBEE-413D-8729-2D2AD19A4BA1}" type="pres">
      <dgm:prSet presAssocID="{5FEF0E00-5D14-498D-B182-92ACCB31735B}" presName="accentRepeatNode" presStyleLbl="solidAlignAcc1" presStyleIdx="4" presStyleCnt="10" custLinFactX="22951" custLinFactY="400000" custLinFactNeighborX="100000" custLinFactNeighborY="403979"/>
      <dgm:spPr/>
    </dgm:pt>
    <dgm:pt modelId="{C3A70CD7-9B19-4C00-8E78-41B14D861479}" type="pres">
      <dgm:prSet presAssocID="{9D27051E-E21C-4DB2-93E8-999BA1C95C09}" presName="image3" presStyleCnt="0"/>
      <dgm:spPr/>
    </dgm:pt>
    <dgm:pt modelId="{48BF94CE-C620-4DE4-A585-FB9496227A84}" type="pres">
      <dgm:prSet presAssocID="{9D27051E-E21C-4DB2-93E8-999BA1C95C09}" presName="imageRepeatNode" presStyleLbl="alignAcc1" presStyleIdx="2" presStyleCnt="5" custScaleX="145971" custScaleY="145971" custLinFactX="-49940" custLinFactNeighborX="-100000" custLinFactNeighborY="-15152"/>
      <dgm:spPr/>
      <dgm:t>
        <a:bodyPr/>
        <a:lstStyle/>
        <a:p>
          <a:endParaRPr lang="ru-RU"/>
        </a:p>
      </dgm:t>
    </dgm:pt>
    <dgm:pt modelId="{EA0F0995-EBFB-4859-AF5A-623F96D21BB9}" type="pres">
      <dgm:prSet presAssocID="{9D27051E-E21C-4DB2-93E8-999BA1C95C09}" presName="imageaccent3" presStyleCnt="0"/>
      <dgm:spPr/>
    </dgm:pt>
    <dgm:pt modelId="{1B306CE4-DC5A-4C5C-B82E-A7CB92F62853}" type="pres">
      <dgm:prSet presAssocID="{9D27051E-E21C-4DB2-93E8-999BA1C95C09}" presName="accentRepeatNode" presStyleLbl="solidAlignAcc1" presStyleIdx="5" presStyleCnt="10" custLinFactY="-100000" custLinFactNeighborX="78242" custLinFactNeighborY="-159348"/>
      <dgm:spPr/>
    </dgm:pt>
    <dgm:pt modelId="{27424A7F-6D51-456F-B7C9-70E85888453F}" type="pres">
      <dgm:prSet presAssocID="{0099E015-7DB1-41B6-B1C1-B5F134C5C0A5}" presName="text4" presStyleCnt="0"/>
      <dgm:spPr/>
    </dgm:pt>
    <dgm:pt modelId="{7E79D084-4A62-4BDE-9E5C-BC25DCC034A5}" type="pres">
      <dgm:prSet presAssocID="{0099E015-7DB1-41B6-B1C1-B5F134C5C0A5}" presName="textRepeatNode" presStyleLbl="alignNode1" presStyleIdx="3" presStyleCnt="5" custLinFactX="46680" custLinFactNeighborX="100000" custLinFactNeighborY="-70618">
        <dgm:presLayoutVars>
          <dgm:chMax val="0"/>
          <dgm:chPref val="0"/>
          <dgm:bulletEnabled val="1"/>
        </dgm:presLayoutVars>
      </dgm:prSet>
      <dgm:spPr/>
      <dgm:t>
        <a:bodyPr/>
        <a:lstStyle/>
        <a:p>
          <a:endParaRPr lang="ru-RU"/>
        </a:p>
      </dgm:t>
    </dgm:pt>
    <dgm:pt modelId="{0D33549C-8BFA-4B19-8FF0-984A66E4C706}" type="pres">
      <dgm:prSet presAssocID="{0099E015-7DB1-41B6-B1C1-B5F134C5C0A5}" presName="textaccent4" presStyleCnt="0"/>
      <dgm:spPr/>
    </dgm:pt>
    <dgm:pt modelId="{DA995770-9AB4-430B-AF74-88E82D303AE7}" type="pres">
      <dgm:prSet presAssocID="{0099E015-7DB1-41B6-B1C1-B5F134C5C0A5}" presName="accentRepeatNode" presStyleLbl="solidAlignAcc1" presStyleIdx="6" presStyleCnt="10" custLinFactX="-100000" custLinFactY="264082" custLinFactNeighborX="-117958" custLinFactNeighborY="300000"/>
      <dgm:spPr/>
    </dgm:pt>
    <dgm:pt modelId="{664E4897-8F95-4D77-9850-9E26280BBF21}" type="pres">
      <dgm:prSet presAssocID="{DD98E11B-275C-4E4F-813B-C38B33FB2034}" presName="image4" presStyleCnt="0"/>
      <dgm:spPr/>
    </dgm:pt>
    <dgm:pt modelId="{8DBFEE67-2C79-4D1E-904D-F042A2D630CC}" type="pres">
      <dgm:prSet presAssocID="{DD98E11B-275C-4E4F-813B-C38B33FB2034}" presName="imageRepeatNode" presStyleLbl="alignAcc1" presStyleIdx="3" presStyleCnt="5" custScaleX="162825" custScaleY="162825" custLinFactNeighborX="19558" custLinFactNeighborY="34930"/>
      <dgm:spPr/>
      <dgm:t>
        <a:bodyPr/>
        <a:lstStyle/>
        <a:p>
          <a:endParaRPr lang="ru-RU"/>
        </a:p>
      </dgm:t>
    </dgm:pt>
    <dgm:pt modelId="{625C954F-580B-492A-9F76-7A5FBCCA4A8F}" type="pres">
      <dgm:prSet presAssocID="{DD98E11B-275C-4E4F-813B-C38B33FB2034}" presName="imageaccent4" presStyleCnt="0"/>
      <dgm:spPr/>
    </dgm:pt>
    <dgm:pt modelId="{E61B22F8-8571-4FAE-925E-F11890B7A42C}" type="pres">
      <dgm:prSet presAssocID="{DD98E11B-275C-4E4F-813B-C38B33FB2034}" presName="accentRepeatNode" presStyleLbl="solidAlignAcc1" presStyleIdx="7" presStyleCnt="10" custLinFactX="596" custLinFactY="-100000" custLinFactNeighborX="100000" custLinFactNeighborY="-126929"/>
      <dgm:spPr/>
    </dgm:pt>
    <dgm:pt modelId="{B6DC2650-6273-42E8-BED1-F9719C095E7F}" type="pres">
      <dgm:prSet presAssocID="{FD3E0E4C-2A41-46DA-AA57-1C1531471624}" presName="text5" presStyleCnt="0"/>
      <dgm:spPr/>
    </dgm:pt>
    <dgm:pt modelId="{0FAD2B03-B55A-4D22-8F58-F4D24F66FBAA}" type="pres">
      <dgm:prSet presAssocID="{FD3E0E4C-2A41-46DA-AA57-1C1531471624}" presName="textRepeatNode" presStyleLbl="alignNode1" presStyleIdx="4" presStyleCnt="5" custFlipVert="1" custFlipHor="1" custScaleX="39520" custScaleY="54359" custLinFactNeighborX="86805" custLinFactNeighborY="54064">
        <dgm:presLayoutVars>
          <dgm:chMax val="0"/>
          <dgm:chPref val="0"/>
          <dgm:bulletEnabled val="1"/>
        </dgm:presLayoutVars>
      </dgm:prSet>
      <dgm:spPr/>
      <dgm:t>
        <a:bodyPr/>
        <a:lstStyle/>
        <a:p>
          <a:endParaRPr lang="ru-RU"/>
        </a:p>
      </dgm:t>
    </dgm:pt>
    <dgm:pt modelId="{653EC3FB-0D8F-4F78-BA7F-8DC82CDBF435}" type="pres">
      <dgm:prSet presAssocID="{FD3E0E4C-2A41-46DA-AA57-1C1531471624}" presName="textaccent5" presStyleCnt="0"/>
      <dgm:spPr/>
    </dgm:pt>
    <dgm:pt modelId="{F11F43BF-BC11-47A7-B8DF-E53BF53B3A2B}" type="pres">
      <dgm:prSet presAssocID="{FD3E0E4C-2A41-46DA-AA57-1C1531471624}" presName="accentRepeatNode" presStyleLbl="solidAlignAcc1" presStyleIdx="8" presStyleCnt="10"/>
      <dgm:spPr/>
    </dgm:pt>
    <dgm:pt modelId="{215189EA-EECE-4AB3-B9F6-9AA504D17495}" type="pres">
      <dgm:prSet presAssocID="{22C7A8A0-FF5F-46BE-A342-632B59B8C205}" presName="image5" presStyleCnt="0"/>
      <dgm:spPr/>
    </dgm:pt>
    <dgm:pt modelId="{EA0D89F0-E719-4EDC-972D-C1FD85073AA5}" type="pres">
      <dgm:prSet presAssocID="{22C7A8A0-FF5F-46BE-A342-632B59B8C205}" presName="imageRepeatNode" presStyleLbl="alignAcc1" presStyleIdx="4" presStyleCnt="5" custScaleX="149815" custScaleY="149814" custLinFactNeighborX="-25723" custLinFactNeighborY="-70084"/>
      <dgm:spPr/>
      <dgm:t>
        <a:bodyPr/>
        <a:lstStyle/>
        <a:p>
          <a:endParaRPr lang="ru-RU"/>
        </a:p>
      </dgm:t>
    </dgm:pt>
    <dgm:pt modelId="{5BA0E457-C176-4802-82DF-F0EBC31A7ABB}" type="pres">
      <dgm:prSet presAssocID="{22C7A8A0-FF5F-46BE-A342-632B59B8C205}" presName="imageaccent5" presStyleCnt="0"/>
      <dgm:spPr/>
    </dgm:pt>
    <dgm:pt modelId="{EF139F1C-206A-45D0-B837-0AE97DB19EF9}" type="pres">
      <dgm:prSet presAssocID="{22C7A8A0-FF5F-46BE-A342-632B59B8C205}" presName="accentRepeatNode" presStyleLbl="solidAlignAcc1" presStyleIdx="9" presStyleCnt="10" custLinFactX="-315350" custLinFactY="-313207" custLinFactNeighborX="-400000" custLinFactNeighborY="-400000"/>
      <dgm:spPr/>
    </dgm:pt>
  </dgm:ptLst>
  <dgm:cxnLst>
    <dgm:cxn modelId="{B0AC0044-0D2B-48C6-AD90-0371CC696E2B}" type="presOf" srcId="{FD3E0E4C-2A41-46DA-AA57-1C1531471624}" destId="{0FAD2B03-B55A-4D22-8F58-F4D24F66FBAA}" srcOrd="0" destOrd="0" presId="urn:microsoft.com/office/officeart/2008/layout/HexagonCluster"/>
    <dgm:cxn modelId="{B017A994-7758-4AAB-A502-DBBB9C387B69}" type="presOf" srcId="{0099E015-7DB1-41B6-B1C1-B5F134C5C0A5}" destId="{7E79D084-4A62-4BDE-9E5C-BC25DCC034A5}" srcOrd="0" destOrd="0" presId="urn:microsoft.com/office/officeart/2008/layout/HexagonCluster"/>
    <dgm:cxn modelId="{C606B571-0B63-45E5-B0A4-1D08520863F2}" type="presOf" srcId="{46CCCF3C-1337-46F7-A0B6-EEB90688FA20}" destId="{D76AAACD-C342-401F-B7FD-3A26B378C057}" srcOrd="0" destOrd="0" presId="urn:microsoft.com/office/officeart/2008/layout/HexagonCluster"/>
    <dgm:cxn modelId="{89C5D42E-AD53-4910-8785-4B065D8491F1}" srcId="{B7EF64F6-93FA-4292-8A7A-23121119694C}" destId="{5FEF0E00-5D14-498D-B182-92ACCB31735B}" srcOrd="2" destOrd="0" parTransId="{81034AD6-FDA6-4830-8442-F9C807086608}" sibTransId="{9D27051E-E21C-4DB2-93E8-999BA1C95C09}"/>
    <dgm:cxn modelId="{4D4A45B8-FD35-46D6-ACA7-37FA28BA9BD3}" srcId="{B7EF64F6-93FA-4292-8A7A-23121119694C}" destId="{BC876BCA-CF60-443F-BE0D-A57CE3A6A7A0}" srcOrd="1" destOrd="0" parTransId="{3DF8BF0F-4B2F-4205-8A31-F7C6427F7B49}" sibTransId="{5AB4B0AF-779C-42A9-8812-746CDEC637C5}"/>
    <dgm:cxn modelId="{A6770B0F-A3FF-4724-94AC-D6DCA15ECACB}" type="presOf" srcId="{DD98E11B-275C-4E4F-813B-C38B33FB2034}" destId="{8DBFEE67-2C79-4D1E-904D-F042A2D630CC}" srcOrd="0" destOrd="0" presId="urn:microsoft.com/office/officeart/2008/layout/HexagonCluster"/>
    <dgm:cxn modelId="{8083B9F2-7396-4448-8A8F-C02F94D01CEA}" srcId="{B7EF64F6-93FA-4292-8A7A-23121119694C}" destId="{0099E015-7DB1-41B6-B1C1-B5F134C5C0A5}" srcOrd="3" destOrd="0" parTransId="{FE41D1B1-EFC7-441B-9C9E-220D7C6B19D2}" sibTransId="{DD98E11B-275C-4E4F-813B-C38B33FB2034}"/>
    <dgm:cxn modelId="{2A940C7C-2F8A-46E8-8C54-25FE963FBA40}" srcId="{B7EF64F6-93FA-4292-8A7A-23121119694C}" destId="{6A55D163-36D9-4357-AFD1-B81DE30141A4}" srcOrd="0" destOrd="0" parTransId="{4A1E99E4-9286-43E2-86DE-716D740B09E9}" sibTransId="{46CCCF3C-1337-46F7-A0B6-EEB90688FA20}"/>
    <dgm:cxn modelId="{29768262-1A2E-42AE-863E-9495546530AB}" type="presOf" srcId="{9D27051E-E21C-4DB2-93E8-999BA1C95C09}" destId="{48BF94CE-C620-4DE4-A585-FB9496227A84}" srcOrd="0" destOrd="0" presId="urn:microsoft.com/office/officeart/2008/layout/HexagonCluster"/>
    <dgm:cxn modelId="{10A675BD-876F-4D52-B2E0-4A52C4CEE803}" srcId="{B7EF64F6-93FA-4292-8A7A-23121119694C}" destId="{FD3E0E4C-2A41-46DA-AA57-1C1531471624}" srcOrd="4" destOrd="0" parTransId="{2C3E566F-C151-4431-AF32-662D314EB307}" sibTransId="{22C7A8A0-FF5F-46BE-A342-632B59B8C205}"/>
    <dgm:cxn modelId="{33CA86EB-2394-4A6C-9139-2E489D460073}" type="presOf" srcId="{22C7A8A0-FF5F-46BE-A342-632B59B8C205}" destId="{EA0D89F0-E719-4EDC-972D-C1FD85073AA5}" srcOrd="0" destOrd="0" presId="urn:microsoft.com/office/officeart/2008/layout/HexagonCluster"/>
    <dgm:cxn modelId="{D8DA23C9-4638-4A4D-A2F6-3AC0A9B03C88}" type="presOf" srcId="{6A55D163-36D9-4357-AFD1-B81DE30141A4}" destId="{1A8EE5DC-BFAF-4F26-8ECE-F598A6280EC0}" srcOrd="0" destOrd="0" presId="urn:microsoft.com/office/officeart/2008/layout/HexagonCluster"/>
    <dgm:cxn modelId="{1DCFB576-632A-4B70-A913-E01F49E42E34}" type="presOf" srcId="{BC876BCA-CF60-443F-BE0D-A57CE3A6A7A0}" destId="{9BFDD764-461A-4AF6-A366-04AAA94F13C7}" srcOrd="0" destOrd="0" presId="urn:microsoft.com/office/officeart/2008/layout/HexagonCluster"/>
    <dgm:cxn modelId="{46BE4E14-F287-48AD-BDE4-B39A64A02234}" type="presOf" srcId="{B7EF64F6-93FA-4292-8A7A-23121119694C}" destId="{4F9A0B7B-9524-4718-8CC0-57BB8BD3BB4A}" srcOrd="0" destOrd="0" presId="urn:microsoft.com/office/officeart/2008/layout/HexagonCluster"/>
    <dgm:cxn modelId="{C34518E0-03CA-4023-AE61-09C19C633970}" type="presOf" srcId="{5FEF0E00-5D14-498D-B182-92ACCB31735B}" destId="{D7EB5E48-B2F0-4EAD-B5D3-092A671562A3}" srcOrd="0" destOrd="0" presId="urn:microsoft.com/office/officeart/2008/layout/HexagonCluster"/>
    <dgm:cxn modelId="{DA532806-5369-4747-86C8-EF2A507E73D1}" type="presOf" srcId="{5AB4B0AF-779C-42A9-8812-746CDEC637C5}" destId="{A0715DC0-2161-427C-91B2-18B3F3F48F0E}" srcOrd="0" destOrd="0" presId="urn:microsoft.com/office/officeart/2008/layout/HexagonCluster"/>
    <dgm:cxn modelId="{239794B5-3B1C-4042-B39B-5FE7770EE735}" type="presParOf" srcId="{4F9A0B7B-9524-4718-8CC0-57BB8BD3BB4A}" destId="{BB35A8FC-41CB-4F9A-863D-F1D4C0B052EB}" srcOrd="0" destOrd="0" presId="urn:microsoft.com/office/officeart/2008/layout/HexagonCluster"/>
    <dgm:cxn modelId="{C8B0A93D-BE53-4178-9227-42DCE7454D4D}" type="presParOf" srcId="{BB35A8FC-41CB-4F9A-863D-F1D4C0B052EB}" destId="{1A8EE5DC-BFAF-4F26-8ECE-F598A6280EC0}" srcOrd="0" destOrd="0" presId="urn:microsoft.com/office/officeart/2008/layout/HexagonCluster"/>
    <dgm:cxn modelId="{52F911F6-E2C3-4C3B-AA54-4D91ABDCCAB8}" type="presParOf" srcId="{4F9A0B7B-9524-4718-8CC0-57BB8BD3BB4A}" destId="{16EC2BA9-8D62-44EB-B8B8-8218EC536A1F}" srcOrd="1" destOrd="0" presId="urn:microsoft.com/office/officeart/2008/layout/HexagonCluster"/>
    <dgm:cxn modelId="{F5AF1430-D5DD-472E-8DD2-E6012FED372D}" type="presParOf" srcId="{16EC2BA9-8D62-44EB-B8B8-8218EC536A1F}" destId="{E8FD0B1A-154F-40B2-84F5-DF6F9194658F}" srcOrd="0" destOrd="0" presId="urn:microsoft.com/office/officeart/2008/layout/HexagonCluster"/>
    <dgm:cxn modelId="{5622F916-144B-4AA0-ACA7-019069644A4F}" type="presParOf" srcId="{4F9A0B7B-9524-4718-8CC0-57BB8BD3BB4A}" destId="{2FA7884E-BCAB-4D16-B80A-E933D2D104D4}" srcOrd="2" destOrd="0" presId="urn:microsoft.com/office/officeart/2008/layout/HexagonCluster"/>
    <dgm:cxn modelId="{10A7CA15-2B2F-484F-86CC-A965CAEBD3E7}" type="presParOf" srcId="{2FA7884E-BCAB-4D16-B80A-E933D2D104D4}" destId="{D76AAACD-C342-401F-B7FD-3A26B378C057}" srcOrd="0" destOrd="0" presId="urn:microsoft.com/office/officeart/2008/layout/HexagonCluster"/>
    <dgm:cxn modelId="{1E1519FB-BFB9-4CF0-9BED-B32AD12CF8C6}" type="presParOf" srcId="{4F9A0B7B-9524-4718-8CC0-57BB8BD3BB4A}" destId="{CC0E87D7-639D-457E-B3C0-FC8786AF3222}" srcOrd="3" destOrd="0" presId="urn:microsoft.com/office/officeart/2008/layout/HexagonCluster"/>
    <dgm:cxn modelId="{916F606C-81F3-408C-9A2A-E73069064B7D}" type="presParOf" srcId="{CC0E87D7-639D-457E-B3C0-FC8786AF3222}" destId="{6B7ED815-0B7A-4066-BC7A-1E0272721F87}" srcOrd="0" destOrd="0" presId="urn:microsoft.com/office/officeart/2008/layout/HexagonCluster"/>
    <dgm:cxn modelId="{5955EE6C-63B1-4AA9-918F-13318E7EB203}" type="presParOf" srcId="{4F9A0B7B-9524-4718-8CC0-57BB8BD3BB4A}" destId="{9D6BA3DC-8A63-4B39-9570-48C0557BBC28}" srcOrd="4" destOrd="0" presId="urn:microsoft.com/office/officeart/2008/layout/HexagonCluster"/>
    <dgm:cxn modelId="{F15CFFF2-7A82-44C0-9A61-2331986D145C}" type="presParOf" srcId="{9D6BA3DC-8A63-4B39-9570-48C0557BBC28}" destId="{9BFDD764-461A-4AF6-A366-04AAA94F13C7}" srcOrd="0" destOrd="0" presId="urn:microsoft.com/office/officeart/2008/layout/HexagonCluster"/>
    <dgm:cxn modelId="{A3B364F8-4522-4DAE-8D04-37ADBAAE5609}" type="presParOf" srcId="{4F9A0B7B-9524-4718-8CC0-57BB8BD3BB4A}" destId="{9443A891-5EAA-4578-9D53-2A2BDF627282}" srcOrd="5" destOrd="0" presId="urn:microsoft.com/office/officeart/2008/layout/HexagonCluster"/>
    <dgm:cxn modelId="{D7344E42-33B5-44C1-A99C-331941189CE1}" type="presParOf" srcId="{9443A891-5EAA-4578-9D53-2A2BDF627282}" destId="{B54D59EE-303D-489C-BDA8-67DFB2AE763E}" srcOrd="0" destOrd="0" presId="urn:microsoft.com/office/officeart/2008/layout/HexagonCluster"/>
    <dgm:cxn modelId="{9F3E8DF9-8453-4E6A-A19A-774416E4483D}" type="presParOf" srcId="{4F9A0B7B-9524-4718-8CC0-57BB8BD3BB4A}" destId="{A02A19EA-2584-47E0-9F01-3F7EE196CF7D}" srcOrd="6" destOrd="0" presId="urn:microsoft.com/office/officeart/2008/layout/HexagonCluster"/>
    <dgm:cxn modelId="{17067E0E-6E1B-42A9-8061-B36FB8346D78}" type="presParOf" srcId="{A02A19EA-2584-47E0-9F01-3F7EE196CF7D}" destId="{A0715DC0-2161-427C-91B2-18B3F3F48F0E}" srcOrd="0" destOrd="0" presId="urn:microsoft.com/office/officeart/2008/layout/HexagonCluster"/>
    <dgm:cxn modelId="{B8E231FE-2D29-4E4D-8DF5-EB1E865D5C50}" type="presParOf" srcId="{4F9A0B7B-9524-4718-8CC0-57BB8BD3BB4A}" destId="{DD6DC3A1-C178-4E8F-82EC-2D720C0B545A}" srcOrd="7" destOrd="0" presId="urn:microsoft.com/office/officeart/2008/layout/HexagonCluster"/>
    <dgm:cxn modelId="{9092F27D-E099-49FD-8C94-FC44FF03A035}" type="presParOf" srcId="{DD6DC3A1-C178-4E8F-82EC-2D720C0B545A}" destId="{D9E1BDDE-C96F-46C0-8C46-0632C7CA0019}" srcOrd="0" destOrd="0" presId="urn:microsoft.com/office/officeart/2008/layout/HexagonCluster"/>
    <dgm:cxn modelId="{EA96A60B-1CDD-4DF9-9DDA-4389824806CC}" type="presParOf" srcId="{4F9A0B7B-9524-4718-8CC0-57BB8BD3BB4A}" destId="{0AFE0295-6C0E-4F5D-A303-AF0A3B625AD7}" srcOrd="8" destOrd="0" presId="urn:microsoft.com/office/officeart/2008/layout/HexagonCluster"/>
    <dgm:cxn modelId="{4AB66DB7-BDB4-4B91-BA85-119ECFA017C5}" type="presParOf" srcId="{0AFE0295-6C0E-4F5D-A303-AF0A3B625AD7}" destId="{D7EB5E48-B2F0-4EAD-B5D3-092A671562A3}" srcOrd="0" destOrd="0" presId="urn:microsoft.com/office/officeart/2008/layout/HexagonCluster"/>
    <dgm:cxn modelId="{F28267F0-72AF-4A48-9718-4721370678EB}" type="presParOf" srcId="{4F9A0B7B-9524-4718-8CC0-57BB8BD3BB4A}" destId="{F00424F7-7D27-4E5D-9ADA-FC2A450252C8}" srcOrd="9" destOrd="0" presId="urn:microsoft.com/office/officeart/2008/layout/HexagonCluster"/>
    <dgm:cxn modelId="{DEAE300D-0F85-442A-83F5-C7436B5AE4CD}" type="presParOf" srcId="{F00424F7-7D27-4E5D-9ADA-FC2A450252C8}" destId="{65A1F21B-BBEE-413D-8729-2D2AD19A4BA1}" srcOrd="0" destOrd="0" presId="urn:microsoft.com/office/officeart/2008/layout/HexagonCluster"/>
    <dgm:cxn modelId="{FBA17198-A144-4EED-A920-DA99EE813268}" type="presParOf" srcId="{4F9A0B7B-9524-4718-8CC0-57BB8BD3BB4A}" destId="{C3A70CD7-9B19-4C00-8E78-41B14D861479}" srcOrd="10" destOrd="0" presId="urn:microsoft.com/office/officeart/2008/layout/HexagonCluster"/>
    <dgm:cxn modelId="{232BFA1F-0552-44F5-A87E-9A7EBC1E32B6}" type="presParOf" srcId="{C3A70CD7-9B19-4C00-8E78-41B14D861479}" destId="{48BF94CE-C620-4DE4-A585-FB9496227A84}" srcOrd="0" destOrd="0" presId="urn:microsoft.com/office/officeart/2008/layout/HexagonCluster"/>
    <dgm:cxn modelId="{84B95592-AF01-4A36-8F29-3AF3169C8598}" type="presParOf" srcId="{4F9A0B7B-9524-4718-8CC0-57BB8BD3BB4A}" destId="{EA0F0995-EBFB-4859-AF5A-623F96D21BB9}" srcOrd="11" destOrd="0" presId="urn:microsoft.com/office/officeart/2008/layout/HexagonCluster"/>
    <dgm:cxn modelId="{227F3498-443F-4FC6-BAB1-E805F25C8757}" type="presParOf" srcId="{EA0F0995-EBFB-4859-AF5A-623F96D21BB9}" destId="{1B306CE4-DC5A-4C5C-B82E-A7CB92F62853}" srcOrd="0" destOrd="0" presId="urn:microsoft.com/office/officeart/2008/layout/HexagonCluster"/>
    <dgm:cxn modelId="{C7C89402-5789-40DC-8C39-FC7825EF001B}" type="presParOf" srcId="{4F9A0B7B-9524-4718-8CC0-57BB8BD3BB4A}" destId="{27424A7F-6D51-456F-B7C9-70E85888453F}" srcOrd="12" destOrd="0" presId="urn:microsoft.com/office/officeart/2008/layout/HexagonCluster"/>
    <dgm:cxn modelId="{DD865FA7-116C-4844-AB99-9773FDDE115F}" type="presParOf" srcId="{27424A7F-6D51-456F-B7C9-70E85888453F}" destId="{7E79D084-4A62-4BDE-9E5C-BC25DCC034A5}" srcOrd="0" destOrd="0" presId="urn:microsoft.com/office/officeart/2008/layout/HexagonCluster"/>
    <dgm:cxn modelId="{4C1C5C78-34A9-4443-8B1C-BA0D7D437FB5}" type="presParOf" srcId="{4F9A0B7B-9524-4718-8CC0-57BB8BD3BB4A}" destId="{0D33549C-8BFA-4B19-8FF0-984A66E4C706}" srcOrd="13" destOrd="0" presId="urn:microsoft.com/office/officeart/2008/layout/HexagonCluster"/>
    <dgm:cxn modelId="{D4BE24ED-F50A-4184-9DE2-3E21BDEEAFA1}" type="presParOf" srcId="{0D33549C-8BFA-4B19-8FF0-984A66E4C706}" destId="{DA995770-9AB4-430B-AF74-88E82D303AE7}" srcOrd="0" destOrd="0" presId="urn:microsoft.com/office/officeart/2008/layout/HexagonCluster"/>
    <dgm:cxn modelId="{B34AF77A-D9AB-40B9-9FB6-87A1C827F3DD}" type="presParOf" srcId="{4F9A0B7B-9524-4718-8CC0-57BB8BD3BB4A}" destId="{664E4897-8F95-4D77-9850-9E26280BBF21}" srcOrd="14" destOrd="0" presId="urn:microsoft.com/office/officeart/2008/layout/HexagonCluster"/>
    <dgm:cxn modelId="{C1C99EA2-56E4-4D70-B723-933A3553B832}" type="presParOf" srcId="{664E4897-8F95-4D77-9850-9E26280BBF21}" destId="{8DBFEE67-2C79-4D1E-904D-F042A2D630CC}" srcOrd="0" destOrd="0" presId="urn:microsoft.com/office/officeart/2008/layout/HexagonCluster"/>
    <dgm:cxn modelId="{EE06E5E0-EE7D-47F0-8B1A-B2E467285D78}" type="presParOf" srcId="{4F9A0B7B-9524-4718-8CC0-57BB8BD3BB4A}" destId="{625C954F-580B-492A-9F76-7A5FBCCA4A8F}" srcOrd="15" destOrd="0" presId="urn:microsoft.com/office/officeart/2008/layout/HexagonCluster"/>
    <dgm:cxn modelId="{20E2B1E1-5EC8-43D5-9371-38D1DBBD886E}" type="presParOf" srcId="{625C954F-580B-492A-9F76-7A5FBCCA4A8F}" destId="{E61B22F8-8571-4FAE-925E-F11890B7A42C}" srcOrd="0" destOrd="0" presId="urn:microsoft.com/office/officeart/2008/layout/HexagonCluster"/>
    <dgm:cxn modelId="{444F5FAC-940C-4F68-A662-EF232E10BD5B}" type="presParOf" srcId="{4F9A0B7B-9524-4718-8CC0-57BB8BD3BB4A}" destId="{B6DC2650-6273-42E8-BED1-F9719C095E7F}" srcOrd="16" destOrd="0" presId="urn:microsoft.com/office/officeart/2008/layout/HexagonCluster"/>
    <dgm:cxn modelId="{2295DCE1-A37F-43CF-BE58-84EED6710917}" type="presParOf" srcId="{B6DC2650-6273-42E8-BED1-F9719C095E7F}" destId="{0FAD2B03-B55A-4D22-8F58-F4D24F66FBAA}" srcOrd="0" destOrd="0" presId="urn:microsoft.com/office/officeart/2008/layout/HexagonCluster"/>
    <dgm:cxn modelId="{C7E9BD65-DBD9-4D9F-A6D7-D2F176E70EBE}" type="presParOf" srcId="{4F9A0B7B-9524-4718-8CC0-57BB8BD3BB4A}" destId="{653EC3FB-0D8F-4F78-BA7F-8DC82CDBF435}" srcOrd="17" destOrd="0" presId="urn:microsoft.com/office/officeart/2008/layout/HexagonCluster"/>
    <dgm:cxn modelId="{1220CC7B-1181-4AF3-955F-C41695074A90}" type="presParOf" srcId="{653EC3FB-0D8F-4F78-BA7F-8DC82CDBF435}" destId="{F11F43BF-BC11-47A7-B8DF-E53BF53B3A2B}" srcOrd="0" destOrd="0" presId="urn:microsoft.com/office/officeart/2008/layout/HexagonCluster"/>
    <dgm:cxn modelId="{43AEEB50-80B2-4BB7-A16B-B3378FCE2E9D}" type="presParOf" srcId="{4F9A0B7B-9524-4718-8CC0-57BB8BD3BB4A}" destId="{215189EA-EECE-4AB3-B9F6-9AA504D17495}" srcOrd="18" destOrd="0" presId="urn:microsoft.com/office/officeart/2008/layout/HexagonCluster"/>
    <dgm:cxn modelId="{FE620536-9EBA-4659-9706-ABF19154423B}" type="presParOf" srcId="{215189EA-EECE-4AB3-B9F6-9AA504D17495}" destId="{EA0D89F0-E719-4EDC-972D-C1FD85073AA5}" srcOrd="0" destOrd="0" presId="urn:microsoft.com/office/officeart/2008/layout/HexagonCluster"/>
    <dgm:cxn modelId="{C3B811FC-E3CE-49B5-851C-1E49B35EF451}" type="presParOf" srcId="{4F9A0B7B-9524-4718-8CC0-57BB8BD3BB4A}" destId="{5BA0E457-C176-4802-82DF-F0EBC31A7ABB}" srcOrd="19" destOrd="0" presId="urn:microsoft.com/office/officeart/2008/layout/HexagonCluster"/>
    <dgm:cxn modelId="{DA4C8C11-DB29-4ED1-8BCC-88B7EE9AC005}" type="presParOf" srcId="{5BA0E457-C176-4802-82DF-F0EBC31A7ABB}" destId="{EF139F1C-206A-45D0-B837-0AE97DB19EF9}"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EC526-C7CC-4F6D-BB5D-5C40CF886014}">
      <dsp:nvSpPr>
        <dsp:cNvPr id="0" name=""/>
        <dsp:cNvSpPr/>
      </dsp:nvSpPr>
      <dsp:spPr>
        <a:xfrm rot="10800000">
          <a:off x="1925591" y="210135"/>
          <a:ext cx="10090429" cy="1656763"/>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1200" tIns="121920" rIns="227584" bIns="121920" numCol="1" spcCol="1270" anchor="ctr" anchorCtr="0">
          <a:noAutofit/>
        </a:bodyPr>
        <a:lstStyle/>
        <a:p>
          <a:pPr lvl="0" algn="ctr" defTabSz="1422400">
            <a:lnSpc>
              <a:spcPct val="90000"/>
            </a:lnSpc>
            <a:spcBef>
              <a:spcPct val="0"/>
            </a:spcBef>
            <a:spcAft>
              <a:spcPct val="35000"/>
            </a:spcAft>
          </a:pPr>
          <a:r>
            <a:rPr lang="ru-RU" sz="3200" kern="1200" dirty="0" smtClean="0"/>
            <a:t>Уголовная ответственность за угон наступает для лиц, </a:t>
          </a:r>
          <a:r>
            <a:rPr lang="ru-RU" sz="3200" b="1" kern="1200" dirty="0" smtClean="0">
              <a:solidFill>
                <a:srgbClr val="C00000"/>
              </a:solidFill>
            </a:rPr>
            <a:t>достигших 14-летнего возраста </a:t>
          </a:r>
          <a:endParaRPr lang="ru-RU" sz="3200" kern="1200" dirty="0">
            <a:solidFill>
              <a:srgbClr val="C00000"/>
            </a:solidFill>
          </a:endParaRPr>
        </a:p>
      </dsp:txBody>
      <dsp:txXfrm rot="10800000">
        <a:off x="2339782" y="210135"/>
        <a:ext cx="9676238" cy="1656763"/>
      </dsp:txXfrm>
    </dsp:sp>
    <dsp:sp modelId="{BD49F9ED-9245-442E-B492-CB81A20F01D1}">
      <dsp:nvSpPr>
        <dsp:cNvPr id="0" name=""/>
        <dsp:cNvSpPr/>
      </dsp:nvSpPr>
      <dsp:spPr>
        <a:xfrm>
          <a:off x="537284" y="55039"/>
          <a:ext cx="2037022" cy="20370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7680700-BAF5-4726-B3AE-971461C65BA1}">
      <dsp:nvSpPr>
        <dsp:cNvPr id="0" name=""/>
        <dsp:cNvSpPr/>
      </dsp:nvSpPr>
      <dsp:spPr>
        <a:xfrm rot="10800000">
          <a:off x="1167753" y="2449694"/>
          <a:ext cx="10893971" cy="1977216"/>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1200" tIns="87630" rIns="163576"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300" kern="1200" dirty="0" smtClean="0"/>
            <a:t>Виды наказаний за угон:</a:t>
          </a:r>
        </a:p>
        <a:p>
          <a:pPr lvl="0" algn="ctr" defTabSz="1111250">
            <a:lnSpc>
              <a:spcPct val="100000"/>
            </a:lnSpc>
            <a:spcBef>
              <a:spcPct val="0"/>
            </a:spcBef>
            <a:spcAft>
              <a:spcPts val="0"/>
            </a:spcAft>
          </a:pPr>
          <a:r>
            <a:rPr lang="ru-RU" sz="2300" kern="1200" dirty="0" smtClean="0"/>
            <a:t>Штраф; </a:t>
          </a:r>
        </a:p>
        <a:p>
          <a:pPr lvl="0" algn="ctr" defTabSz="1111250">
            <a:lnSpc>
              <a:spcPct val="100000"/>
            </a:lnSpc>
            <a:spcBef>
              <a:spcPct val="0"/>
            </a:spcBef>
            <a:spcAft>
              <a:spcPts val="0"/>
            </a:spcAft>
          </a:pPr>
          <a:r>
            <a:rPr lang="ru-RU" sz="2300" kern="1200" dirty="0" smtClean="0"/>
            <a:t>Ограничение свободы;</a:t>
          </a:r>
        </a:p>
        <a:p>
          <a:pPr lvl="0" algn="ctr" defTabSz="1111250">
            <a:lnSpc>
              <a:spcPct val="100000"/>
            </a:lnSpc>
            <a:spcBef>
              <a:spcPct val="0"/>
            </a:spcBef>
            <a:spcAft>
              <a:spcPts val="0"/>
            </a:spcAft>
          </a:pPr>
          <a:r>
            <a:rPr lang="ru-RU" sz="2300" kern="1200" dirty="0" smtClean="0"/>
            <a:t>Принудительные работы; </a:t>
          </a:r>
        </a:p>
        <a:p>
          <a:pPr lvl="0" algn="ctr" defTabSz="1111250">
            <a:lnSpc>
              <a:spcPct val="100000"/>
            </a:lnSpc>
            <a:spcBef>
              <a:spcPct val="0"/>
            </a:spcBef>
            <a:spcAft>
              <a:spcPts val="0"/>
            </a:spcAft>
          </a:pPr>
          <a:r>
            <a:rPr lang="ru-RU" sz="2300" kern="1200" dirty="0" smtClean="0"/>
            <a:t>Лишение свободы. </a:t>
          </a:r>
          <a:endParaRPr lang="ru-RU" sz="2300" kern="1200" dirty="0"/>
        </a:p>
      </dsp:txBody>
      <dsp:txXfrm rot="10800000">
        <a:off x="1662057" y="2449694"/>
        <a:ext cx="10399667" cy="1977216"/>
      </dsp:txXfrm>
    </dsp:sp>
    <dsp:sp modelId="{5848088F-3869-4672-BCA2-1DCF1293680A}">
      <dsp:nvSpPr>
        <dsp:cNvPr id="0" name=""/>
        <dsp:cNvSpPr/>
      </dsp:nvSpPr>
      <dsp:spPr>
        <a:xfrm>
          <a:off x="365077" y="2368251"/>
          <a:ext cx="2326291" cy="23262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3E7D2D7-E649-4AD6-ABFA-1D3AAA127BDD}">
      <dsp:nvSpPr>
        <dsp:cNvPr id="0" name=""/>
        <dsp:cNvSpPr/>
      </dsp:nvSpPr>
      <dsp:spPr>
        <a:xfrm rot="10800000">
          <a:off x="1943107" y="4831575"/>
          <a:ext cx="10102515" cy="1799919"/>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1200" tIns="87630" rIns="163576" bIns="87630" numCol="1" spcCol="1270" anchor="ctr" anchorCtr="0">
          <a:noAutofit/>
        </a:bodyPr>
        <a:lstStyle/>
        <a:p>
          <a:pPr lvl="0" algn="ctr" defTabSz="1022350">
            <a:lnSpc>
              <a:spcPct val="90000"/>
            </a:lnSpc>
            <a:spcBef>
              <a:spcPct val="0"/>
            </a:spcBef>
            <a:spcAft>
              <a:spcPct val="35000"/>
            </a:spcAft>
          </a:pPr>
          <a:r>
            <a:rPr lang="ru-RU" sz="2300" kern="1200" dirty="0" smtClean="0"/>
            <a:t>Лица, не достигшие 14 лет не подлежат уголовному наказанию, однако, рассматриваются на заседании Комиссии по делам несовершеннолетних, ставятся на профилактический учет в органах внутренних дел. Кроме того, могут быть помещены в Центр временного содержания несовершеннолетних правонарушителей </a:t>
          </a:r>
          <a:endParaRPr lang="ru-RU" sz="2300" kern="1200" dirty="0"/>
        </a:p>
      </dsp:txBody>
      <dsp:txXfrm rot="10800000">
        <a:off x="2393087" y="4831575"/>
        <a:ext cx="9652535" cy="1799919"/>
      </dsp:txXfrm>
    </dsp:sp>
    <dsp:sp modelId="{183A8428-B54D-4DC4-9EC1-C28638050CEF}">
      <dsp:nvSpPr>
        <dsp:cNvPr id="0" name=""/>
        <dsp:cNvSpPr/>
      </dsp:nvSpPr>
      <dsp:spPr>
        <a:xfrm>
          <a:off x="692167" y="5114822"/>
          <a:ext cx="1660519" cy="16605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EE5DC-BFAF-4F26-8ECE-F598A6280EC0}">
      <dsp:nvSpPr>
        <dsp:cNvPr id="0" name=""/>
        <dsp:cNvSpPr/>
      </dsp:nvSpPr>
      <dsp:spPr>
        <a:xfrm>
          <a:off x="483506" y="3868355"/>
          <a:ext cx="2299411" cy="1974112"/>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2070" rIns="0" bIns="52070" numCol="1" spcCol="1270" anchor="ctr" anchorCtr="0">
          <a:noAutofit/>
        </a:bodyPr>
        <a:lstStyle/>
        <a:p>
          <a:pPr lvl="0" algn="ctr" defTabSz="1822450">
            <a:lnSpc>
              <a:spcPct val="90000"/>
            </a:lnSpc>
            <a:spcBef>
              <a:spcPct val="0"/>
            </a:spcBef>
            <a:spcAft>
              <a:spcPct val="35000"/>
            </a:spcAft>
          </a:pPr>
          <a:endParaRPr lang="ru-RU" sz="4100" kern="1200" dirty="0"/>
        </a:p>
      </dsp:txBody>
      <dsp:txXfrm>
        <a:off x="839633" y="4174100"/>
        <a:ext cx="1587157" cy="1362622"/>
      </dsp:txXfrm>
    </dsp:sp>
    <dsp:sp modelId="{E8FD0B1A-154F-40B2-84F5-DF6F9194658F}">
      <dsp:nvSpPr>
        <dsp:cNvPr id="0" name=""/>
        <dsp:cNvSpPr/>
      </dsp:nvSpPr>
      <dsp:spPr>
        <a:xfrm>
          <a:off x="2052371" y="4916007"/>
          <a:ext cx="268223" cy="231197"/>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6AAACD-C342-401F-B7FD-3A26B378C057}">
      <dsp:nvSpPr>
        <dsp:cNvPr id="0" name=""/>
        <dsp:cNvSpPr/>
      </dsp:nvSpPr>
      <dsp:spPr>
        <a:xfrm>
          <a:off x="374763" y="3172629"/>
          <a:ext cx="3519846" cy="3021892"/>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ED815-0B7A-4066-BC7A-1E0272721F87}">
      <dsp:nvSpPr>
        <dsp:cNvPr id="0" name=""/>
        <dsp:cNvSpPr/>
      </dsp:nvSpPr>
      <dsp:spPr>
        <a:xfrm>
          <a:off x="1593952" y="4653808"/>
          <a:ext cx="268223" cy="231197"/>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DD764-461A-4AF6-A366-04AAA94F13C7}">
      <dsp:nvSpPr>
        <dsp:cNvPr id="0" name=""/>
        <dsp:cNvSpPr/>
      </dsp:nvSpPr>
      <dsp:spPr>
        <a:xfrm>
          <a:off x="7993638" y="3670097"/>
          <a:ext cx="2299411" cy="1974112"/>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2070" rIns="0" bIns="52070" numCol="1" spcCol="1270" anchor="ctr" anchorCtr="0">
          <a:noAutofit/>
        </a:bodyPr>
        <a:lstStyle/>
        <a:p>
          <a:pPr lvl="0" algn="ctr" defTabSz="1822450">
            <a:lnSpc>
              <a:spcPct val="90000"/>
            </a:lnSpc>
            <a:spcBef>
              <a:spcPct val="0"/>
            </a:spcBef>
            <a:spcAft>
              <a:spcPct val="35000"/>
            </a:spcAft>
          </a:pPr>
          <a:endParaRPr lang="ru-RU" sz="4100" kern="1200" dirty="0"/>
        </a:p>
      </dsp:txBody>
      <dsp:txXfrm>
        <a:off x="8349765" y="3975842"/>
        <a:ext cx="1587157" cy="1362622"/>
      </dsp:txXfrm>
    </dsp:sp>
    <dsp:sp modelId="{B54D59EE-303D-489C-BDA8-67DFB2AE763E}">
      <dsp:nvSpPr>
        <dsp:cNvPr id="0" name=""/>
        <dsp:cNvSpPr/>
      </dsp:nvSpPr>
      <dsp:spPr>
        <a:xfrm>
          <a:off x="5558790" y="4643299"/>
          <a:ext cx="268223" cy="231197"/>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715DC0-2161-427C-91B2-18B3F3F48F0E}">
      <dsp:nvSpPr>
        <dsp:cNvPr id="0" name=""/>
        <dsp:cNvSpPr/>
      </dsp:nvSpPr>
      <dsp:spPr>
        <a:xfrm>
          <a:off x="3945792" y="3772440"/>
          <a:ext cx="3594002" cy="3085558"/>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1BDDE-C96F-46C0-8C46-0632C7CA0019}">
      <dsp:nvSpPr>
        <dsp:cNvPr id="0" name=""/>
        <dsp:cNvSpPr/>
      </dsp:nvSpPr>
      <dsp:spPr>
        <a:xfrm>
          <a:off x="7718773" y="5687088"/>
          <a:ext cx="268223" cy="231197"/>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EB5E48-B2F0-4EAD-B5D3-092A671562A3}">
      <dsp:nvSpPr>
        <dsp:cNvPr id="0" name=""/>
        <dsp:cNvSpPr/>
      </dsp:nvSpPr>
      <dsp:spPr>
        <a:xfrm>
          <a:off x="3222886" y="203741"/>
          <a:ext cx="5549444" cy="3378911"/>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ru-RU" sz="2400" kern="1200" dirty="0" smtClean="0"/>
            <a:t>Профилактика безнадзорности, правонарушений и преступлений среди несовершеннолетних, а также защита их прав, является одним из приоритетных направлений деятельности органов внутренних дел</a:t>
          </a:r>
          <a:endParaRPr lang="ru-RU" sz="2400" kern="1200" dirty="0"/>
        </a:p>
      </dsp:txBody>
      <dsp:txXfrm>
        <a:off x="3966916" y="656761"/>
        <a:ext cx="4061384" cy="2472871"/>
      </dsp:txXfrm>
    </dsp:sp>
    <dsp:sp modelId="{65A1F21B-BBEE-413D-8729-2D2AD19A4BA1}">
      <dsp:nvSpPr>
        <dsp:cNvPr id="0" name=""/>
        <dsp:cNvSpPr/>
      </dsp:nvSpPr>
      <dsp:spPr>
        <a:xfrm>
          <a:off x="3902497" y="3746624"/>
          <a:ext cx="268223" cy="231197"/>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BF94CE-C620-4DE4-A585-FB9496227A84}">
      <dsp:nvSpPr>
        <dsp:cNvPr id="0" name=""/>
        <dsp:cNvSpPr/>
      </dsp:nvSpPr>
      <dsp:spPr>
        <a:xfrm>
          <a:off x="0" y="0"/>
          <a:ext cx="3356473" cy="2881632"/>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06CE4-DC5A-4C5C-B82E-A7CB92F62853}">
      <dsp:nvSpPr>
        <dsp:cNvPr id="0" name=""/>
        <dsp:cNvSpPr/>
      </dsp:nvSpPr>
      <dsp:spPr>
        <a:xfrm>
          <a:off x="4250750" y="1028140"/>
          <a:ext cx="268223" cy="231197"/>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79D084-4A62-4BDE-9E5C-BC25DCC034A5}">
      <dsp:nvSpPr>
        <dsp:cNvPr id="0" name=""/>
        <dsp:cNvSpPr/>
      </dsp:nvSpPr>
      <dsp:spPr>
        <a:xfrm>
          <a:off x="9326587" y="452254"/>
          <a:ext cx="2299411" cy="1974112"/>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2070" rIns="0" bIns="52070" numCol="1" spcCol="1270" anchor="ctr" anchorCtr="0">
          <a:noAutofit/>
        </a:bodyPr>
        <a:lstStyle/>
        <a:p>
          <a:pPr lvl="0" algn="ctr" defTabSz="1822450">
            <a:lnSpc>
              <a:spcPct val="90000"/>
            </a:lnSpc>
            <a:spcBef>
              <a:spcPct val="0"/>
            </a:spcBef>
            <a:spcAft>
              <a:spcPct val="35000"/>
            </a:spcAft>
          </a:pPr>
          <a:endParaRPr lang="ru-RU" sz="4100" kern="1200" dirty="0"/>
        </a:p>
      </dsp:txBody>
      <dsp:txXfrm>
        <a:off x="9682714" y="757999"/>
        <a:ext cx="1587157" cy="1362622"/>
      </dsp:txXfrm>
    </dsp:sp>
    <dsp:sp modelId="{DA995770-9AB4-430B-AF74-88E82D303AE7}">
      <dsp:nvSpPr>
        <dsp:cNvPr id="0" name=""/>
        <dsp:cNvSpPr/>
      </dsp:nvSpPr>
      <dsp:spPr>
        <a:xfrm>
          <a:off x="7358929" y="4025350"/>
          <a:ext cx="268223" cy="231197"/>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BFEE67-2C79-4D1E-904D-F042A2D630CC}">
      <dsp:nvSpPr>
        <dsp:cNvPr id="0" name=""/>
        <dsp:cNvSpPr/>
      </dsp:nvSpPr>
      <dsp:spPr>
        <a:xfrm>
          <a:off x="7659988" y="3025521"/>
          <a:ext cx="3744015" cy="3214349"/>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1B22F8-8571-4FAE-925E-F11890B7A42C}">
      <dsp:nvSpPr>
        <dsp:cNvPr id="0" name=""/>
        <dsp:cNvSpPr/>
      </dsp:nvSpPr>
      <dsp:spPr>
        <a:xfrm>
          <a:off x="8651060" y="2467158"/>
          <a:ext cx="268223" cy="231197"/>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AD2B03-B55A-4D22-8F58-F4D24F66FBAA}">
      <dsp:nvSpPr>
        <dsp:cNvPr id="0" name=""/>
        <dsp:cNvSpPr/>
      </dsp:nvSpPr>
      <dsp:spPr>
        <a:xfrm flipH="1" flipV="1">
          <a:off x="10623918" y="2291678"/>
          <a:ext cx="908727" cy="1073107"/>
        </a:xfrm>
        <a:prstGeom prst="hexagon">
          <a:avLst>
            <a:gd name="adj" fmla="val 25000"/>
            <a:gd name="vf" fmla="val 115470"/>
          </a:avLst>
        </a:prstGeom>
        <a:no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endParaRPr lang="ru-RU" sz="1500" kern="1200" dirty="0"/>
        </a:p>
      </dsp:txBody>
      <dsp:txXfrm rot="10800000">
        <a:off x="10775372" y="2470529"/>
        <a:ext cx="605818" cy="715405"/>
      </dsp:txXfrm>
    </dsp:sp>
    <dsp:sp modelId="{F11F43BF-BC11-47A7-B8DF-E53BF53B3A2B}">
      <dsp:nvSpPr>
        <dsp:cNvPr id="0" name=""/>
        <dsp:cNvSpPr/>
      </dsp:nvSpPr>
      <dsp:spPr>
        <a:xfrm>
          <a:off x="9922306" y="1658748"/>
          <a:ext cx="268223" cy="231197"/>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D89F0-E719-4EDC-972D-C1FD85073AA5}">
      <dsp:nvSpPr>
        <dsp:cNvPr id="0" name=""/>
        <dsp:cNvSpPr/>
      </dsp:nvSpPr>
      <dsp:spPr>
        <a:xfrm>
          <a:off x="8747130" y="3"/>
          <a:ext cx="3444862" cy="2957497"/>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39F1C-206A-45D0-B837-0AE97DB19EF9}">
      <dsp:nvSpPr>
        <dsp:cNvPr id="0" name=""/>
        <dsp:cNvSpPr/>
      </dsp:nvSpPr>
      <dsp:spPr>
        <a:xfrm>
          <a:off x="8451012" y="270452"/>
          <a:ext cx="268223" cy="231197"/>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3A2D4-B92A-4E9F-9DCB-AB253C4C7156}" type="datetimeFigureOut">
              <a:rPr lang="ru-RU" smtClean="0"/>
              <a:t>02.03.2023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13F63-1A40-4BC9-8A59-B8FD5585367C}" type="slidenum">
              <a:rPr lang="ru-RU" smtClean="0"/>
              <a:t>‹#›</a:t>
            </a:fld>
            <a:endParaRPr lang="ru-RU"/>
          </a:p>
        </p:txBody>
      </p:sp>
    </p:spTree>
    <p:extLst>
      <p:ext uri="{BB962C8B-B14F-4D97-AF65-F5344CB8AC3E}">
        <p14:creationId xmlns:p14="http://schemas.microsoft.com/office/powerpoint/2010/main" val="50209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E13F63-1A40-4BC9-8A59-B8FD5585367C}" type="slidenum">
              <a:rPr lang="ru-RU" smtClean="0"/>
              <a:t>23</a:t>
            </a:fld>
            <a:endParaRPr lang="ru-RU"/>
          </a:p>
        </p:txBody>
      </p:sp>
    </p:spTree>
    <p:extLst>
      <p:ext uri="{BB962C8B-B14F-4D97-AF65-F5344CB8AC3E}">
        <p14:creationId xmlns:p14="http://schemas.microsoft.com/office/powerpoint/2010/main" val="166597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173498-8241-4912-9E76-90E9A19C2885}" type="datetimeFigureOut">
              <a:rPr lang="ru-RU" smtClean="0"/>
              <a:t>02.03.2023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80394-253A-4129-9AE5-C28B1FBFF546}" type="slidenum">
              <a:rPr lang="ru-RU" smtClean="0"/>
              <a:t>‹#›</a:t>
            </a:fld>
            <a:endParaRPr lang="ru-RU"/>
          </a:p>
        </p:txBody>
      </p:sp>
    </p:spTree>
    <p:extLst>
      <p:ext uri="{BB962C8B-B14F-4D97-AF65-F5344CB8AC3E}">
        <p14:creationId xmlns:p14="http://schemas.microsoft.com/office/powerpoint/2010/main" val="392870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173498-8241-4912-9E76-90E9A19C2885}" type="datetimeFigureOut">
              <a:rPr lang="ru-RU" smtClean="0"/>
              <a:t>02.03.2023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80394-253A-4129-9AE5-C28B1FBFF546}" type="slidenum">
              <a:rPr lang="ru-RU" smtClean="0"/>
              <a:t>‹#›</a:t>
            </a:fld>
            <a:endParaRPr lang="ru-RU"/>
          </a:p>
        </p:txBody>
      </p:sp>
    </p:spTree>
    <p:extLst>
      <p:ext uri="{BB962C8B-B14F-4D97-AF65-F5344CB8AC3E}">
        <p14:creationId xmlns:p14="http://schemas.microsoft.com/office/powerpoint/2010/main" val="363016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173498-8241-4912-9E76-90E9A19C2885}" type="datetimeFigureOut">
              <a:rPr lang="ru-RU" smtClean="0"/>
              <a:t>02.03.2023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80394-253A-4129-9AE5-C28B1FBFF546}" type="slidenum">
              <a:rPr lang="ru-RU" smtClean="0"/>
              <a:t>‹#›</a:t>
            </a:fld>
            <a:endParaRPr lang="ru-RU"/>
          </a:p>
        </p:txBody>
      </p:sp>
    </p:spTree>
    <p:extLst>
      <p:ext uri="{BB962C8B-B14F-4D97-AF65-F5344CB8AC3E}">
        <p14:creationId xmlns:p14="http://schemas.microsoft.com/office/powerpoint/2010/main" val="403424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173498-8241-4912-9E76-90E9A19C2885}" type="datetimeFigureOut">
              <a:rPr lang="ru-RU" smtClean="0"/>
              <a:t>02.03.2023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80394-253A-4129-9AE5-C28B1FBFF546}" type="slidenum">
              <a:rPr lang="ru-RU" smtClean="0"/>
              <a:t>‹#›</a:t>
            </a:fld>
            <a:endParaRPr lang="ru-RU"/>
          </a:p>
        </p:txBody>
      </p:sp>
    </p:spTree>
    <p:extLst>
      <p:ext uri="{BB962C8B-B14F-4D97-AF65-F5344CB8AC3E}">
        <p14:creationId xmlns:p14="http://schemas.microsoft.com/office/powerpoint/2010/main" val="253567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173498-8241-4912-9E76-90E9A19C2885}" type="datetimeFigureOut">
              <a:rPr lang="ru-RU" smtClean="0"/>
              <a:t>02.03.2023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80394-253A-4129-9AE5-C28B1FBFF546}" type="slidenum">
              <a:rPr lang="ru-RU" smtClean="0"/>
              <a:t>‹#›</a:t>
            </a:fld>
            <a:endParaRPr lang="ru-RU"/>
          </a:p>
        </p:txBody>
      </p:sp>
    </p:spTree>
    <p:extLst>
      <p:ext uri="{BB962C8B-B14F-4D97-AF65-F5344CB8AC3E}">
        <p14:creationId xmlns:p14="http://schemas.microsoft.com/office/powerpoint/2010/main" val="249771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173498-8241-4912-9E76-90E9A19C2885}" type="datetimeFigureOut">
              <a:rPr lang="ru-RU" smtClean="0"/>
              <a:t>02.03.2023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80394-253A-4129-9AE5-C28B1FBFF546}" type="slidenum">
              <a:rPr lang="ru-RU" smtClean="0"/>
              <a:t>‹#›</a:t>
            </a:fld>
            <a:endParaRPr lang="ru-RU"/>
          </a:p>
        </p:txBody>
      </p:sp>
    </p:spTree>
    <p:extLst>
      <p:ext uri="{BB962C8B-B14F-4D97-AF65-F5344CB8AC3E}">
        <p14:creationId xmlns:p14="http://schemas.microsoft.com/office/powerpoint/2010/main" val="401841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173498-8241-4912-9E76-90E9A19C2885}" type="datetimeFigureOut">
              <a:rPr lang="ru-RU" smtClean="0"/>
              <a:t>02.03.2023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C80394-253A-4129-9AE5-C28B1FBFF546}" type="slidenum">
              <a:rPr lang="ru-RU" smtClean="0"/>
              <a:t>‹#›</a:t>
            </a:fld>
            <a:endParaRPr lang="ru-RU"/>
          </a:p>
        </p:txBody>
      </p:sp>
    </p:spTree>
    <p:extLst>
      <p:ext uri="{BB962C8B-B14F-4D97-AF65-F5344CB8AC3E}">
        <p14:creationId xmlns:p14="http://schemas.microsoft.com/office/powerpoint/2010/main" val="56229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173498-8241-4912-9E76-90E9A19C2885}" type="datetimeFigureOut">
              <a:rPr lang="ru-RU" smtClean="0"/>
              <a:t>02.03.2023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C80394-253A-4129-9AE5-C28B1FBFF546}" type="slidenum">
              <a:rPr lang="ru-RU" smtClean="0"/>
              <a:t>‹#›</a:t>
            </a:fld>
            <a:endParaRPr lang="ru-RU"/>
          </a:p>
        </p:txBody>
      </p:sp>
    </p:spTree>
    <p:extLst>
      <p:ext uri="{BB962C8B-B14F-4D97-AF65-F5344CB8AC3E}">
        <p14:creationId xmlns:p14="http://schemas.microsoft.com/office/powerpoint/2010/main" val="344206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173498-8241-4912-9E76-90E9A19C2885}" type="datetimeFigureOut">
              <a:rPr lang="ru-RU" smtClean="0"/>
              <a:t>02.03.2023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C80394-253A-4129-9AE5-C28B1FBFF546}" type="slidenum">
              <a:rPr lang="ru-RU" smtClean="0"/>
              <a:t>‹#›</a:t>
            </a:fld>
            <a:endParaRPr lang="ru-RU"/>
          </a:p>
        </p:txBody>
      </p:sp>
    </p:spTree>
    <p:extLst>
      <p:ext uri="{BB962C8B-B14F-4D97-AF65-F5344CB8AC3E}">
        <p14:creationId xmlns:p14="http://schemas.microsoft.com/office/powerpoint/2010/main" val="174910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3173498-8241-4912-9E76-90E9A19C2885}" type="datetimeFigureOut">
              <a:rPr lang="ru-RU" smtClean="0"/>
              <a:t>02.03.2023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80394-253A-4129-9AE5-C28B1FBFF546}" type="slidenum">
              <a:rPr lang="ru-RU" smtClean="0"/>
              <a:t>‹#›</a:t>
            </a:fld>
            <a:endParaRPr lang="ru-RU"/>
          </a:p>
        </p:txBody>
      </p:sp>
    </p:spTree>
    <p:extLst>
      <p:ext uri="{BB962C8B-B14F-4D97-AF65-F5344CB8AC3E}">
        <p14:creationId xmlns:p14="http://schemas.microsoft.com/office/powerpoint/2010/main" val="231984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3173498-8241-4912-9E76-90E9A19C2885}" type="datetimeFigureOut">
              <a:rPr lang="ru-RU" smtClean="0"/>
              <a:t>02.03.2023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80394-253A-4129-9AE5-C28B1FBFF546}" type="slidenum">
              <a:rPr lang="ru-RU" smtClean="0"/>
              <a:t>‹#›</a:t>
            </a:fld>
            <a:endParaRPr lang="ru-RU"/>
          </a:p>
        </p:txBody>
      </p:sp>
    </p:spTree>
    <p:extLst>
      <p:ext uri="{BB962C8B-B14F-4D97-AF65-F5344CB8AC3E}">
        <p14:creationId xmlns:p14="http://schemas.microsoft.com/office/powerpoint/2010/main" val="298760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73498-8241-4912-9E76-90E9A19C2885}" type="datetimeFigureOut">
              <a:rPr lang="ru-RU" smtClean="0"/>
              <a:t>02.03.2023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80394-253A-4129-9AE5-C28B1FBFF546}" type="slidenum">
              <a:rPr lang="ru-RU" smtClean="0"/>
              <a:t>‹#›</a:t>
            </a:fld>
            <a:endParaRPr lang="ru-RU"/>
          </a:p>
        </p:txBody>
      </p:sp>
    </p:spTree>
    <p:extLst>
      <p:ext uri="{BB962C8B-B14F-4D97-AF65-F5344CB8AC3E}">
        <p14:creationId xmlns:p14="http://schemas.microsoft.com/office/powerpoint/2010/main" val="370730546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idx="4294967295"/>
          </p:nvPr>
        </p:nvSpPr>
        <p:spPr>
          <a:xfrm>
            <a:off x="130175" y="4279357"/>
            <a:ext cx="12061825" cy="2387600"/>
          </a:xfrm>
        </p:spPr>
        <p:txBody>
          <a:bodyPr>
            <a:normAutofit/>
          </a:bodyPr>
          <a:lstStyle/>
          <a:p>
            <a:pPr algn="ctr"/>
            <a:r>
              <a:rPr lang="ru-RU" dirty="0" smtClean="0">
                <a:solidFill>
                  <a:srgbClr val="FFFF00"/>
                </a:solidFill>
              </a:rPr>
              <a:t>«</a:t>
            </a:r>
            <a:r>
              <a:rPr lang="ru-RU" sz="5400" dirty="0" smtClean="0">
                <a:solidFill>
                  <a:srgbClr val="FFFF00"/>
                </a:solidFill>
              </a:rPr>
              <a:t>Профилактика преступлений среди несовершеннолетних» </a:t>
            </a:r>
            <a:endParaRPr lang="ru-RU" sz="5400" dirty="0">
              <a:solidFill>
                <a:srgbClr val="FFFF00"/>
              </a:solidFill>
            </a:endParaRPr>
          </a:p>
        </p:txBody>
      </p:sp>
    </p:spTree>
    <p:extLst>
      <p:ext uri="{BB962C8B-B14F-4D97-AF65-F5344CB8AC3E}">
        <p14:creationId xmlns:p14="http://schemas.microsoft.com/office/powerpoint/2010/main" val="194687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Объект 5"/>
          <p:cNvPicPr>
            <a:picLocks noGrp="1" noChangeAspect="1"/>
          </p:cNvPicPr>
          <p:nvPr>
            <p:ph idx="1"/>
          </p:nvPr>
        </p:nvPicPr>
        <p:blipFill rotWithShape="1">
          <a:blip r:embed="rId2">
            <a:extLst>
              <a:ext uri="{28A0092B-C50C-407E-A947-70E740481C1C}">
                <a14:useLocalDpi xmlns:a14="http://schemas.microsoft.com/office/drawing/2010/main" val="0"/>
              </a:ext>
            </a:extLst>
          </a:blip>
          <a:srcRect r="9284"/>
          <a:stretch/>
        </p:blipFill>
        <p:spPr>
          <a:xfrm>
            <a:off x="744877" y="3429000"/>
            <a:ext cx="5104443" cy="3429000"/>
          </a:xfrm>
        </p:spPr>
      </p:pic>
      <p:sp>
        <p:nvSpPr>
          <p:cNvPr id="5" name="Горизонтальный свиток 4"/>
          <p:cNvSpPr/>
          <p:nvPr/>
        </p:nvSpPr>
        <p:spPr>
          <a:xfrm>
            <a:off x="6320090" y="112734"/>
            <a:ext cx="5504479" cy="6745266"/>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i="1" dirty="0" smtClean="0">
                <a:solidFill>
                  <a:schemeClr val="bg1"/>
                </a:solidFill>
                <a:latin typeface="Times New Roman" panose="02020603050405020304" pitchFamily="18" charset="0"/>
              </a:rPr>
              <a:t>Ответственность также наступает у лица</a:t>
            </a:r>
            <a:r>
              <a:rPr lang="ru-RU" sz="3200" i="1" dirty="0">
                <a:solidFill>
                  <a:schemeClr val="bg1"/>
                </a:solidFill>
                <a:latin typeface="Times New Roman" panose="02020603050405020304" pitchFamily="18" charset="0"/>
              </a:rPr>
              <a:t>, </a:t>
            </a:r>
            <a:r>
              <a:rPr lang="ru-RU" sz="3200" i="1" dirty="0" smtClean="0">
                <a:solidFill>
                  <a:schemeClr val="bg1"/>
                </a:solidFill>
                <a:latin typeface="Times New Roman" panose="02020603050405020304" pitchFamily="18" charset="0"/>
              </a:rPr>
              <a:t>пытавшегося </a:t>
            </a:r>
            <a:r>
              <a:rPr lang="ru-RU" sz="3200" i="1" dirty="0">
                <a:solidFill>
                  <a:schemeClr val="bg1"/>
                </a:solidFill>
                <a:latin typeface="Times New Roman" panose="02020603050405020304" pitchFamily="18" charset="0"/>
              </a:rPr>
              <a:t>взломать замки и системы охранной сигнализации, завести двигатель либо с целью угона начать движение, если действия этого лица были </a:t>
            </a:r>
            <a:r>
              <a:rPr lang="ru-RU" sz="3200" i="1" dirty="0" smtClean="0">
                <a:solidFill>
                  <a:schemeClr val="bg1"/>
                </a:solidFill>
                <a:latin typeface="Times New Roman" panose="02020603050405020304" pitchFamily="18" charset="0"/>
              </a:rPr>
              <a:t>пресечены</a:t>
            </a:r>
            <a:endParaRPr lang="ru-RU" sz="3200" i="1" dirty="0">
              <a:solidFill>
                <a:schemeClr val="bg1"/>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78" y="0"/>
            <a:ext cx="5104443" cy="3280780"/>
          </a:xfrm>
          <a:prstGeom prst="rect">
            <a:avLst/>
          </a:prstGeom>
        </p:spPr>
      </p:pic>
    </p:spTree>
    <p:extLst>
      <p:ext uri="{BB962C8B-B14F-4D97-AF65-F5344CB8AC3E}">
        <p14:creationId xmlns:p14="http://schemas.microsoft.com/office/powerpoint/2010/main" val="682364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968046" y="33284"/>
            <a:ext cx="6420675" cy="59073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indent="342900" algn="just"/>
            <a:endParaRPr lang="ru-RU" dirty="0" smtClean="0">
              <a:latin typeface="Times New Roman" panose="02020603050405020304" pitchFamily="18" charset="0"/>
            </a:endParaRPr>
          </a:p>
          <a:p>
            <a:pPr indent="342900" algn="just"/>
            <a:r>
              <a:rPr lang="ru-RU" sz="2200" dirty="0" smtClean="0">
                <a:latin typeface="Times New Roman" panose="02020603050405020304" pitchFamily="18" charset="0"/>
              </a:rPr>
              <a:t>Под </a:t>
            </a:r>
            <a:r>
              <a:rPr lang="ru-RU" sz="2200" dirty="0">
                <a:latin typeface="Times New Roman" panose="02020603050405020304" pitchFamily="18" charset="0"/>
              </a:rPr>
              <a:t>иными транспортными средствами следует понимать автобусы, троллейбусы, трамваи, мотоциклы, мопеды, трактора и другие самоходные машины, иные транспортные средства с двигателем внутреннего сгорания или электрическим двигателем, а также маломерные катера, моторные лодки. </a:t>
            </a:r>
            <a:r>
              <a:rPr lang="ru-RU" sz="2200" dirty="0">
                <a:solidFill>
                  <a:srgbClr val="FFFF00"/>
                </a:solidFill>
                <a:latin typeface="Times New Roman" panose="02020603050405020304" pitchFamily="18" charset="0"/>
              </a:rPr>
              <a:t>Не являются предметом данного преступления велосипеды, гребные лодки, гужевой транспорт. </a:t>
            </a:r>
          </a:p>
          <a:p>
            <a:pPr algn="just"/>
            <a:endParaRPr lang="ru-RU" dirty="0"/>
          </a:p>
          <a:p>
            <a:pPr algn="ct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610" y="4457700"/>
            <a:ext cx="3719857" cy="2113055"/>
          </a:xfrm>
          <a:prstGeom prst="ellipse">
            <a:avLst/>
          </a:prstGeom>
          <a:ln>
            <a:noFill/>
          </a:ln>
          <a:effectLst>
            <a:glow rad="228600">
              <a:schemeClr val="accent4">
                <a:satMod val="175000"/>
                <a:alpha val="40000"/>
              </a:schemeClr>
            </a:glow>
            <a:softEdge rad="393700"/>
          </a:effectLst>
          <a:scene3d>
            <a:camera prst="orthographicFront"/>
            <a:lightRig rig="threePt" dir="t"/>
          </a:scene3d>
          <a:sp3d extrusionH="76200">
            <a:bevelT w="114300" prst="artDeco"/>
            <a:bevelB w="101600" prst="riblet"/>
            <a:extrusionClr>
              <a:schemeClr val="accent2">
                <a:lumMod val="20000"/>
                <a:lumOff val="80000"/>
              </a:schemeClr>
            </a:extrusionClr>
          </a:sp3d>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50" y="313256"/>
            <a:ext cx="3524250" cy="2544337"/>
          </a:xfrm>
          <a:prstGeom prst="ellipse">
            <a:avLst/>
          </a:prstGeom>
          <a:ln>
            <a:noFill/>
          </a:ln>
          <a:effectLst>
            <a:glow rad="228600">
              <a:schemeClr val="accent4">
                <a:satMod val="175000"/>
                <a:alpha val="40000"/>
              </a:schemeClr>
            </a:glow>
            <a:softEdge rad="393700"/>
          </a:effectLst>
          <a:scene3d>
            <a:camera prst="orthographicFront"/>
            <a:lightRig rig="threePt" dir="t"/>
          </a:scene3d>
          <a:sp3d extrusionH="76200">
            <a:bevelT w="114300" prst="artDeco"/>
            <a:bevelB w="101600" prst="riblet"/>
            <a:extrusionClr>
              <a:schemeClr val="accent2">
                <a:lumMod val="20000"/>
                <a:lumOff val="80000"/>
              </a:schemeClr>
            </a:extrusionClr>
          </a:sp3d>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3096" y="5115972"/>
            <a:ext cx="3571535" cy="1649276"/>
          </a:xfrm>
          <a:prstGeom prst="ellipse">
            <a:avLst/>
          </a:prstGeom>
          <a:ln>
            <a:noFill/>
          </a:ln>
          <a:effectLst>
            <a:glow rad="228600">
              <a:schemeClr val="accent4">
                <a:satMod val="175000"/>
                <a:alpha val="40000"/>
              </a:schemeClr>
            </a:glow>
            <a:softEdge rad="393700"/>
          </a:effectLst>
          <a:scene3d>
            <a:camera prst="orthographicFront"/>
            <a:lightRig rig="threePt" dir="t"/>
          </a:scene3d>
          <a:sp3d extrusionH="76200">
            <a:bevelT w="114300" prst="artDeco"/>
            <a:bevelB w="101600" prst="riblet"/>
            <a:extrusionClr>
              <a:schemeClr val="accent2">
                <a:lumMod val="20000"/>
                <a:lumOff val="80000"/>
              </a:schemeClr>
            </a:extrusionClr>
          </a:sp3d>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882" y="313257"/>
            <a:ext cx="3243575" cy="2255684"/>
          </a:xfrm>
          <a:prstGeom prst="ellipse">
            <a:avLst/>
          </a:prstGeom>
          <a:ln>
            <a:noFill/>
          </a:ln>
          <a:effectLst>
            <a:glow rad="228600">
              <a:schemeClr val="accent4">
                <a:satMod val="175000"/>
                <a:alpha val="40000"/>
              </a:schemeClr>
            </a:glow>
            <a:softEdge rad="393700"/>
          </a:effectLst>
          <a:scene3d>
            <a:camera prst="orthographicFront"/>
            <a:lightRig rig="threePt" dir="t"/>
          </a:scene3d>
          <a:sp3d extrusionH="76200">
            <a:bevelT w="114300" prst="artDeco"/>
            <a:bevelB w="101600" prst="riblet"/>
            <a:extrusionClr>
              <a:schemeClr val="accent2">
                <a:lumMod val="20000"/>
                <a:lumOff val="80000"/>
              </a:schemeClr>
            </a:extrusionClr>
          </a:sp3d>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199086"/>
            <a:ext cx="3664142" cy="2306364"/>
          </a:xfrm>
          <a:prstGeom prst="ellipse">
            <a:avLst/>
          </a:prstGeom>
          <a:ln>
            <a:noFill/>
          </a:ln>
          <a:effectLst>
            <a:glow rad="228600">
              <a:schemeClr val="accent4">
                <a:satMod val="175000"/>
                <a:alpha val="40000"/>
              </a:schemeClr>
            </a:glow>
            <a:softEdge rad="393700"/>
          </a:effectLst>
          <a:scene3d>
            <a:camera prst="orthographicFront"/>
            <a:lightRig rig="threePt" dir="t"/>
          </a:scene3d>
          <a:sp3d extrusionH="76200">
            <a:bevelT w="114300" prst="artDeco"/>
            <a:bevelB w="101600" prst="riblet"/>
            <a:extrusionClr>
              <a:schemeClr val="accent2">
                <a:lumMod val="20000"/>
                <a:lumOff val="80000"/>
              </a:schemeClr>
            </a:extrusionClr>
          </a:sp3d>
        </p:spPr>
      </p:pic>
    </p:spTree>
    <p:extLst>
      <p:ext uri="{BB962C8B-B14F-4D97-AF65-F5344CB8AC3E}">
        <p14:creationId xmlns:p14="http://schemas.microsoft.com/office/powerpoint/2010/main" val="3993913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8350" y="759703"/>
            <a:ext cx="7613650" cy="1325563"/>
          </a:xfrm>
        </p:spPr>
        <p:txBody>
          <a:bodyPr>
            <a:normAutofit fontScale="90000"/>
          </a:bodyPr>
          <a:lstStyle/>
          <a:p>
            <a:pPr algn="just"/>
            <a:r>
              <a:rPr lang="ru-RU" dirty="0" smtClean="0"/>
              <a:t/>
            </a:r>
            <a:br>
              <a:rPr lang="ru-RU" dirty="0" smtClean="0"/>
            </a:br>
            <a:r>
              <a:rPr lang="ru-RU" b="1" dirty="0">
                <a:solidFill>
                  <a:srgbClr val="C00000"/>
                </a:solidFill>
              </a:rPr>
              <a:t/>
            </a:r>
            <a:br>
              <a:rPr lang="ru-RU" b="1" dirty="0">
                <a:solidFill>
                  <a:srgbClr val="C00000"/>
                </a:solidFill>
              </a:rPr>
            </a:br>
            <a:endParaRPr lang="ru-RU" dirty="0"/>
          </a:p>
        </p:txBody>
      </p:sp>
      <p:sp>
        <p:nvSpPr>
          <p:cNvPr id="7" name="AutoShape 3" descr="Угон автомобиля несовершеннолетним - в 2021 году, обвинение, ответственность"/>
          <p:cNvSpPr>
            <a:spLocks noChangeAspect="1" noChangeArrowheads="1"/>
          </p:cNvSpPr>
          <p:nvPr/>
        </p:nvSpPr>
        <p:spPr bwMode="auto">
          <a:xfrm>
            <a:off x="352425" y="5110162"/>
            <a:ext cx="6096000" cy="3495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17" name="Схема 16"/>
          <p:cNvGraphicFramePr/>
          <p:nvPr>
            <p:extLst>
              <p:ext uri="{D42A27DB-BD31-4B8C-83A1-F6EECF244321}">
                <p14:modId xmlns:p14="http://schemas.microsoft.com/office/powerpoint/2010/main" val="3188442463"/>
              </p:ext>
            </p:extLst>
          </p:nvPr>
        </p:nvGraphicFramePr>
        <p:xfrm>
          <a:off x="-5998" y="0"/>
          <a:ext cx="1219799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7574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0">
              <a:schemeClr val="bg2">
                <a:tint val="93000"/>
                <a:satMod val="150000"/>
                <a:shade val="98000"/>
                <a:lumMod val="102000"/>
                <a:alpha val="0"/>
              </a:schemeClr>
            </a:gs>
            <a:gs pos="100000">
              <a:schemeClr val="accent1">
                <a:lumMod val="50000"/>
              </a:schemeClr>
            </a:gs>
            <a:gs pos="89000">
              <a:schemeClr val="bg2">
                <a:shade val="63000"/>
                <a:satMod val="12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9250" y="26096"/>
            <a:ext cx="6762750" cy="1089764"/>
          </a:xfrm>
        </p:spPr>
        <p:txBody>
          <a:bodyPr/>
          <a:lstStyle/>
          <a:p>
            <a:r>
              <a:rPr lang="ru-RU" dirty="0" smtClean="0"/>
              <a:t>Что такое вымогательство?</a:t>
            </a:r>
            <a:endParaRPr lang="ru-RU" dirty="0"/>
          </a:p>
        </p:txBody>
      </p:sp>
      <p:sp>
        <p:nvSpPr>
          <p:cNvPr id="3" name="Объект 2"/>
          <p:cNvSpPr>
            <a:spLocks noGrp="1"/>
          </p:cNvSpPr>
          <p:nvPr>
            <p:ph idx="1"/>
          </p:nvPr>
        </p:nvSpPr>
        <p:spPr>
          <a:xfrm>
            <a:off x="5672333" y="897576"/>
            <a:ext cx="6276583" cy="5473873"/>
          </a:xfrm>
        </p:spPr>
        <p:txBody>
          <a:bodyPr>
            <a:normAutofit/>
          </a:bodyPr>
          <a:lstStyle/>
          <a:p>
            <a:pPr marL="0" indent="0" algn="just">
              <a:buNone/>
            </a:pPr>
            <a:r>
              <a:rPr lang="ru-RU" dirty="0" smtClean="0"/>
              <a:t>Вымогательство (статья 163 УК РФ) – это </a:t>
            </a:r>
            <a:r>
              <a:rPr lang="ru-RU" b="1" dirty="0" smtClean="0"/>
              <a:t>требование</a:t>
            </a:r>
            <a:r>
              <a:rPr lang="ru-RU" dirty="0" smtClean="0"/>
              <a:t> </a:t>
            </a:r>
            <a:r>
              <a:rPr lang="ru-RU" dirty="0"/>
              <a:t>передачи чужого имущества или права на имущество или совершения других действий имущественного характера под угрозой применения насилия либо уничтожения или повреждения чужого имущества, а равно под угрозой распространения сведений, позорящих потерпевшего или его близких, либо иных сведений, которые могут причинить существенный вред правам или законным интересам потерпевшего или его </a:t>
            </a:r>
            <a:r>
              <a:rPr lang="ru-RU" dirty="0" smtClean="0"/>
              <a:t>близких.</a:t>
            </a:r>
            <a:endParaRPr lang="ru-RU" dirty="0"/>
          </a:p>
          <a:p>
            <a:pPr algn="just"/>
            <a:endParaRPr lang="ru-RU" dirty="0"/>
          </a:p>
        </p:txBody>
      </p:sp>
      <p:pic>
        <p:nvPicPr>
          <p:cNvPr id="5" name="Рисунок 4"/>
          <p:cNvPicPr>
            <a:picLocks noChangeAspect="1"/>
          </p:cNvPicPr>
          <p:nvPr/>
        </p:nvPicPr>
        <p:blipFill rotWithShape="1">
          <a:blip r:embed="rId2">
            <a:extLst>
              <a:ext uri="{BEBA8EAE-BF5A-486C-A8C5-ECC9F3942E4B}">
                <a14:imgProps xmlns:a14="http://schemas.microsoft.com/office/drawing/2010/main">
                  <a14:imgLayer r:embed="rId3">
                    <a14:imgEffect>
                      <a14:backgroundRemoval t="1026" b="100000" l="1544" r="89575">
                        <a14:foregroundMark x1="74517" y1="36923" x2="74517" y2="36923"/>
                        <a14:foregroundMark x1="82239" y1="36923" x2="82239" y2="36923"/>
                        <a14:foregroundMark x1="78378" y1="50256" x2="78378" y2="50256"/>
                        <a14:foregroundMark x1="81853" y1="59487" x2="81853" y2="59487"/>
                        <a14:foregroundMark x1="84556" y1="74872" x2="84556" y2="74872"/>
                        <a14:foregroundMark x1="81853" y1="76923" x2="81853" y2="76923"/>
                        <a14:foregroundMark x1="88031" y1="84615" x2="88031" y2="84615"/>
                        <a14:foregroundMark x1="84170" y1="90256" x2="84170" y2="90256"/>
                        <a14:foregroundMark x1="78764" y1="89231" x2="78764" y2="89231"/>
                        <a14:foregroundMark x1="76062" y1="95897" x2="76062" y2="95897"/>
                        <a14:foregroundMark x1="70270" y1="91282" x2="70270" y2="91282"/>
                        <a14:foregroundMark x1="63707" y1="88718" x2="63707" y2="88718"/>
                        <a14:foregroundMark x1="57915" y1="88718" x2="57915" y2="88718"/>
                        <a14:foregroundMark x1="55212" y1="87692" x2="55212" y2="87692"/>
                        <a14:foregroundMark x1="59073" y1="81026" x2="59073" y2="81026"/>
                        <a14:foregroundMark x1="59846" y1="71795" x2="59846" y2="71795"/>
                        <a14:foregroundMark x1="56757" y1="62564" x2="56757" y2="62564"/>
                        <a14:foregroundMark x1="54826" y1="50769" x2="54826" y2="50769"/>
                        <a14:foregroundMark x1="53282" y1="42051" x2="53282" y2="42051"/>
                        <a14:foregroundMark x1="77992" y1="55897" x2="77992" y2="55897"/>
                        <a14:foregroundMark x1="77220" y1="65128" x2="77220" y2="65128"/>
                        <a14:foregroundMark x1="71429" y1="44103" x2="71429" y2="44103"/>
                      </a14:backgroundRemoval>
                    </a14:imgEffect>
                    <a14:imgEffect>
                      <a14:brightnessContrast bright="20000"/>
                    </a14:imgEffect>
                  </a14:imgLayer>
                </a14:imgProps>
              </a:ext>
              <a:ext uri="{28A0092B-C50C-407E-A947-70E740481C1C}">
                <a14:useLocalDpi xmlns:a14="http://schemas.microsoft.com/office/drawing/2010/main" val="0"/>
              </a:ext>
            </a:extLst>
          </a:blip>
          <a:srcRect l="18366" r="7103"/>
          <a:stretch/>
        </p:blipFill>
        <p:spPr>
          <a:xfrm>
            <a:off x="-266700" y="0"/>
            <a:ext cx="6091180" cy="6153165"/>
          </a:xfrm>
          <a:prstGeom prst="rect">
            <a:avLst/>
          </a:prstGeom>
        </p:spPr>
      </p:pic>
    </p:spTree>
    <p:extLst>
      <p:ext uri="{BB962C8B-B14F-4D97-AF65-F5344CB8AC3E}">
        <p14:creationId xmlns:p14="http://schemas.microsoft.com/office/powerpoint/2010/main" val="4172448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2058" b="99177" l="500" r="100000">
                        <a14:foregroundMark x1="57000" y1="20576" x2="57000" y2="20576"/>
                        <a14:foregroundMark x1="26750" y1="16049" x2="26750" y2="16049"/>
                        <a14:foregroundMark x1="37250" y1="48971" x2="37250" y2="48971"/>
                        <a14:foregroundMark x1="30500" y1="42798" x2="30500" y2="42798"/>
                        <a14:foregroundMark x1="32250" y1="49383" x2="32250" y2="49383"/>
                        <a14:foregroundMark x1="38750" y1="51440" x2="38750" y2="51440"/>
                        <a14:foregroundMark x1="34750" y1="43621" x2="38500" y2="45267"/>
                        <a14:foregroundMark x1="33750" y1="53086" x2="37500" y2="55556"/>
                        <a14:foregroundMark x1="65750" y1="36626" x2="65250" y2="45267"/>
                        <a14:foregroundMark x1="73000" y1="50617" x2="73500" y2="53909"/>
                        <a14:foregroundMark x1="68250" y1="37449" x2="86500" y2="37037"/>
                        <a14:foregroundMark x1="85750" y1="38683" x2="80000" y2="44856"/>
                        <a14:foregroundMark x1="79500" y1="45679" x2="68500" y2="45267"/>
                        <a14:foregroundMark x1="74250" y1="44856" x2="77500" y2="36626"/>
                        <a14:foregroundMark x1="58750" y1="39095" x2="58750" y2="39095"/>
                      </a14:backgroundRemoval>
                    </a14:imgEffect>
                  </a14:imgLayer>
                </a14:imgProps>
              </a:ext>
              <a:ext uri="{28A0092B-C50C-407E-A947-70E740481C1C}">
                <a14:useLocalDpi xmlns:a14="http://schemas.microsoft.com/office/drawing/2010/main" val="0"/>
              </a:ext>
            </a:extLst>
          </a:blip>
          <a:stretch>
            <a:fillRect/>
          </a:stretch>
        </p:blipFill>
        <p:spPr>
          <a:xfrm>
            <a:off x="3104147" y="3475218"/>
            <a:ext cx="5568366" cy="3382782"/>
          </a:xfrm>
        </p:spPr>
      </p:pic>
      <p:sp>
        <p:nvSpPr>
          <p:cNvPr id="4" name="Вертикальный свиток 3"/>
          <p:cNvSpPr/>
          <p:nvPr/>
        </p:nvSpPr>
        <p:spPr>
          <a:xfrm>
            <a:off x="0" y="0"/>
            <a:ext cx="12192000" cy="3475218"/>
          </a:xfrm>
          <a:prstGeom prst="verticalScroll">
            <a:avLst/>
          </a:prstGeom>
          <a:solidFill>
            <a:schemeClr val="accent3">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a:t>Вымогательство является оконченным преступлением с момента, когда предъявленное требование, передачи чужого имущества или права на </a:t>
            </a:r>
            <a:r>
              <a:rPr lang="ru-RU" sz="2400" dirty="0" smtClean="0"/>
              <a:t>имущество, </a:t>
            </a:r>
            <a:r>
              <a:rPr lang="ru-RU" sz="2400" dirty="0"/>
              <a:t>доведено до сведения потерпевшего. </a:t>
            </a:r>
            <a:r>
              <a:rPr lang="ru-RU" sz="2400" dirty="0">
                <a:solidFill>
                  <a:srgbClr val="FFFF00"/>
                </a:solidFill>
              </a:rPr>
              <a:t>Невыполнение потерпевшим этого требования не влияет на юридическую оценку содеянного как оконченного преступления. </a:t>
            </a:r>
          </a:p>
        </p:txBody>
      </p:sp>
    </p:spTree>
    <p:extLst>
      <p:ext uri="{BB962C8B-B14F-4D97-AF65-F5344CB8AC3E}">
        <p14:creationId xmlns:p14="http://schemas.microsoft.com/office/powerpoint/2010/main" val="2747909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79000">
              <a:schemeClr val="bg2">
                <a:tint val="93000"/>
                <a:satMod val="150000"/>
                <a:shade val="98000"/>
                <a:lumMod val="102000"/>
              </a:schemeClr>
            </a:gs>
            <a:gs pos="91000">
              <a:schemeClr val="accent3">
                <a:lumMod val="50000"/>
              </a:schemeClr>
            </a:gs>
            <a:gs pos="100000">
              <a:schemeClr val="accent3"/>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9727" y="0"/>
            <a:ext cx="10515600" cy="1325563"/>
          </a:xfrm>
        </p:spPr>
        <p:txBody>
          <a:bodyPr/>
          <a:lstStyle/>
          <a:p>
            <a:r>
              <a:rPr lang="ru-RU" b="1" dirty="0" smtClean="0"/>
              <a:t>Что такое мошенничество? </a:t>
            </a:r>
            <a:endParaRPr lang="ru-RU" dirty="0"/>
          </a:p>
        </p:txBody>
      </p:sp>
      <p:sp>
        <p:nvSpPr>
          <p:cNvPr id="3" name="Объект 2"/>
          <p:cNvSpPr>
            <a:spLocks noGrp="1"/>
          </p:cNvSpPr>
          <p:nvPr>
            <p:ph idx="1"/>
          </p:nvPr>
        </p:nvSpPr>
        <p:spPr>
          <a:xfrm>
            <a:off x="174321" y="1074063"/>
            <a:ext cx="3569570" cy="5471116"/>
          </a:xfrm>
        </p:spPr>
        <p:txBody>
          <a:bodyPr>
            <a:normAutofit/>
          </a:bodyPr>
          <a:lstStyle/>
          <a:p>
            <a:pPr marL="0" indent="0" algn="just">
              <a:buNone/>
            </a:pPr>
            <a:r>
              <a:rPr lang="ru-RU" b="1" dirty="0" smtClean="0"/>
              <a:t>Мошенничество (статья 159 УК РФ) – это </a:t>
            </a:r>
            <a:r>
              <a:rPr lang="ru-RU" dirty="0" smtClean="0"/>
              <a:t>хищение </a:t>
            </a:r>
            <a:r>
              <a:rPr lang="ru-RU" dirty="0"/>
              <a:t>чужого имущества или приобретение права на чужое имущество путем обмана или злоупотребления </a:t>
            </a:r>
            <a:r>
              <a:rPr lang="ru-RU" dirty="0" smtClean="0"/>
              <a:t>доверием </a:t>
            </a:r>
            <a:r>
              <a:rPr lang="ru-RU" dirty="0">
                <a:latin typeface="Times New Roman" panose="02020603050405020304" pitchFamily="18" charset="0"/>
              </a:rPr>
              <a:t>или иного лица в заблуждение. </a:t>
            </a:r>
          </a:p>
          <a:p>
            <a:pPr marL="0" indent="0" algn="just">
              <a:buNone/>
            </a:pPr>
            <a:endParaRPr lang="ru-RU" dirty="0" smtClean="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891" y="1033706"/>
            <a:ext cx="8448110" cy="5634889"/>
          </a:xfrm>
          <a:prstGeom prst="rect">
            <a:avLst/>
          </a:prstGeom>
        </p:spPr>
      </p:pic>
    </p:spTree>
    <p:extLst>
      <p:ext uri="{BB962C8B-B14F-4D97-AF65-F5344CB8AC3E}">
        <p14:creationId xmlns:p14="http://schemas.microsoft.com/office/powerpoint/2010/main" val="1853164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5" name="Прямоугольник с двумя скругленными противолежащими углами 4"/>
          <p:cNvSpPr/>
          <p:nvPr/>
        </p:nvSpPr>
        <p:spPr>
          <a:xfrm>
            <a:off x="211236" y="1015056"/>
            <a:ext cx="5796951" cy="4827888"/>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a:endParaRPr lang="ru-RU" i="1" dirty="0">
              <a:solidFill>
                <a:schemeClr val="tx1"/>
              </a:solidFill>
              <a:latin typeface="Times New Roman" panose="02020603050405020304" pitchFamily="18" charset="0"/>
            </a:endParaRPr>
          </a:p>
          <a:p>
            <a:pPr indent="342900" algn="just"/>
            <a:r>
              <a:rPr lang="ru-RU" sz="2400" i="1" dirty="0">
                <a:solidFill>
                  <a:schemeClr val="tx1"/>
                </a:solidFill>
                <a:latin typeface="Times New Roman" panose="02020603050405020304" pitchFamily="18" charset="0"/>
              </a:rPr>
              <a:t>Злоупотребление доверием – это использование с корыстной целью доверительных отношений с владельцем имущества. Злоупотребление доверием также имеет место в случаях принятия на себя лицом обязательств при заведомом отсутствии у него намерения их выполнить (например, получение аванса за выполнение работ, услуг, предоплаты за поставку товара). </a:t>
            </a:r>
          </a:p>
          <a:p>
            <a:pPr algn="ctr"/>
            <a:endParaRPr lang="ru-RU" dirty="0"/>
          </a:p>
        </p:txBody>
      </p:sp>
      <p:sp>
        <p:nvSpPr>
          <p:cNvPr id="6" name="Прямоугольник с двумя скругленными противолежащими углами 5"/>
          <p:cNvSpPr/>
          <p:nvPr/>
        </p:nvSpPr>
        <p:spPr>
          <a:xfrm flipH="1">
            <a:off x="6183813" y="1015056"/>
            <a:ext cx="5796951" cy="4815037"/>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i="1" dirty="0">
                <a:solidFill>
                  <a:schemeClr val="tx1"/>
                </a:solidFill>
                <a:latin typeface="Times New Roman" panose="02020603050405020304" pitchFamily="18" charset="0"/>
              </a:rPr>
              <a:t>Обман – это сознательное сообщении (представлении) заведомо ложных, не соответствующих действительности сведений, либо в умолчании об истинных фактах, либо в умышленных действиях, направленных на введение владельца имущества</a:t>
            </a:r>
            <a:endParaRPr lang="ru-RU" sz="2800" i="1" dirty="0">
              <a:solidFill>
                <a:schemeClr val="tx1"/>
              </a:solidFill>
            </a:endParaRPr>
          </a:p>
          <a:p>
            <a:pPr algn="ctr"/>
            <a:endParaRPr lang="ru-RU" dirty="0"/>
          </a:p>
        </p:txBody>
      </p:sp>
    </p:spTree>
    <p:extLst>
      <p:ext uri="{BB962C8B-B14F-4D97-AF65-F5344CB8AC3E}">
        <p14:creationId xmlns:p14="http://schemas.microsoft.com/office/powerpoint/2010/main" val="1207565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27000">
              <a:schemeClr val="bg2">
                <a:tint val="98000"/>
                <a:satMod val="130000"/>
                <a:shade val="90000"/>
                <a:lumMod val="103000"/>
              </a:schemeClr>
            </a:gs>
            <a:gs pos="52000">
              <a:schemeClr val="bg2">
                <a:shade val="63000"/>
                <a:satMod val="120000"/>
                <a:alpha val="1000"/>
                <a:lumMod val="8000"/>
                <a:lumOff val="92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260" y="112734"/>
            <a:ext cx="12192000" cy="1325563"/>
          </a:xfrm>
        </p:spPr>
        <p:txBody>
          <a:bodyPr>
            <a:normAutofit fontScale="90000"/>
          </a:bodyPr>
          <a:lstStyle/>
          <a:p>
            <a:pPr algn="ctr"/>
            <a:r>
              <a:rPr lang="ru-RU" dirty="0" smtClean="0"/>
              <a:t>Наказание, применяемые к несовершеннолетним за совершение преступлений</a:t>
            </a:r>
            <a:br>
              <a:rPr lang="ru-RU" dirty="0" smtClean="0"/>
            </a:br>
            <a:endParaRPr lang="ru-RU" dirty="0"/>
          </a:p>
        </p:txBody>
      </p:sp>
      <p:sp>
        <p:nvSpPr>
          <p:cNvPr id="3" name="Объект 2"/>
          <p:cNvSpPr>
            <a:spLocks noGrp="1"/>
          </p:cNvSpPr>
          <p:nvPr>
            <p:ph idx="1"/>
          </p:nvPr>
        </p:nvSpPr>
        <p:spPr>
          <a:xfrm>
            <a:off x="317766" y="1120325"/>
            <a:ext cx="6347729" cy="2459935"/>
          </a:xfrm>
        </p:spPr>
        <p:txBody>
          <a:bodyPr>
            <a:noAutofit/>
          </a:bodyPr>
          <a:lstStyle/>
          <a:p>
            <a:pPr marL="0" indent="0" algn="just">
              <a:lnSpc>
                <a:spcPct val="100000"/>
              </a:lnSpc>
              <a:spcBef>
                <a:spcPts val="0"/>
              </a:spcBef>
              <a:buNone/>
            </a:pPr>
            <a:r>
              <a:rPr lang="ru-RU" sz="1600" dirty="0"/>
              <a:t>  </a:t>
            </a:r>
          </a:p>
          <a:p>
            <a:pPr marL="0" indent="0" algn="just">
              <a:lnSpc>
                <a:spcPct val="100000"/>
              </a:lnSpc>
              <a:spcBef>
                <a:spcPts val="0"/>
              </a:spcBef>
              <a:buNone/>
            </a:pPr>
            <a:r>
              <a:rPr lang="ru-RU" sz="2400" b="1" dirty="0" smtClean="0"/>
              <a:t>Штраф</a:t>
            </a:r>
            <a:r>
              <a:rPr lang="ru-RU" sz="1800" dirty="0" smtClean="0"/>
              <a:t> назначается как при наличии у несовершеннолетнего осужденного самостоятельного заработка или имущества, на которое может быть обращено взыскание, так и при отсутствии таковых. Штраф, назначенный несовершеннолетнему осужденному, по решению суда может взыскиваться с его родителей или иных законных представителей с их согласия. </a:t>
            </a:r>
          </a:p>
          <a:p>
            <a:pPr algn="just">
              <a:lnSpc>
                <a:spcPct val="100000"/>
              </a:lnSpc>
              <a:spcBef>
                <a:spcPts val="0"/>
              </a:spcBef>
            </a:pPr>
            <a:endParaRPr lang="ru-RU" sz="1800" dirty="0" smtClean="0"/>
          </a:p>
          <a:p>
            <a:pPr marL="0" indent="0" algn="just">
              <a:lnSpc>
                <a:spcPct val="100000"/>
              </a:lnSpc>
              <a:spcBef>
                <a:spcPts val="0"/>
              </a:spcBef>
              <a:buNone/>
            </a:pPr>
            <a:endParaRPr lang="ru-RU" sz="1800" dirty="0" smtClean="0"/>
          </a:p>
        </p:txBody>
      </p:sp>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backgroundRemoval t="12370" b="92448" l="5043" r="94742">
                        <a14:foregroundMark x1="25322" y1="39974" x2="36052" y2="21094"/>
                        <a14:foregroundMark x1="36266" y1="21094" x2="69313" y2="27344"/>
                        <a14:foregroundMark x1="69850" y1="28125" x2="86373" y2="24219"/>
                        <a14:foregroundMark x1="86373" y1="24870" x2="91524" y2="56901"/>
                        <a14:foregroundMark x1="91845" y1="57552" x2="90987" y2="62760"/>
                        <a14:foregroundMark x1="90987" y1="63151" x2="74464" y2="67057"/>
                        <a14:foregroundMark x1="74464" y1="67318" x2="62017" y2="83203"/>
                        <a14:foregroundMark x1="62017" y1="83203" x2="49571" y2="86979"/>
                        <a14:foregroundMark x1="49571" y1="86979" x2="30579" y2="78906"/>
                        <a14:foregroundMark x1="30579" y1="78906" x2="14914" y2="83203"/>
                        <a14:foregroundMark x1="14056" y1="83203" x2="6867" y2="45573"/>
                        <a14:foregroundMark x1="6867" y1="45313" x2="26824" y2="38932"/>
                        <a14:foregroundMark x1="36052" y1="37240" x2="68133" y2="70573"/>
                        <a14:foregroundMark x1="51073" y1="28776" x2="37446" y2="75781"/>
                        <a14:foregroundMark x1="13197" y1="63151" x2="86910" y2="41406"/>
                        <a14:foregroundMark x1="44421" y1="30469" x2="52253" y2="79688"/>
                        <a14:foregroundMark x1="50751" y1="75130" x2="64700" y2="68750"/>
                        <a14:foregroundMark x1="16953" y1="78646" x2="39807" y2="38281"/>
                        <a14:foregroundMark x1="26824" y1="43880" x2="33691" y2="74089"/>
                        <a14:foregroundMark x1="27039" y1="74349" x2="23927" y2="43490"/>
                        <a14:foregroundMark x1="16416" y1="47656" x2="12017" y2="58984"/>
                        <a14:foregroundMark x1="66631" y1="32682" x2="74142" y2="64974"/>
                        <a14:foregroundMark x1="67275" y1="68750" x2="83155" y2="26953"/>
                        <a14:foregroundMark x1="49571" y1="37500" x2="88948" y2="57552"/>
                        <a14:foregroundMark x1="31330" y1="30599" x2="47210" y2="22786"/>
                        <a14:foregroundMark x1="46888" y1="23307" x2="51824" y2="23307"/>
                        <a14:backgroundMark x1="37446" y1="24219" x2="37446" y2="24219"/>
                      </a14:backgroundRemoval>
                    </a14:imgEffect>
                  </a14:imgLayer>
                </a14:imgProps>
              </a:ext>
              <a:ext uri="{28A0092B-C50C-407E-A947-70E740481C1C}">
                <a14:useLocalDpi xmlns:a14="http://schemas.microsoft.com/office/drawing/2010/main" val="0"/>
              </a:ext>
            </a:extLst>
          </a:blip>
          <a:stretch>
            <a:fillRect/>
          </a:stretch>
        </p:blipFill>
        <p:spPr>
          <a:xfrm>
            <a:off x="6665495" y="107218"/>
            <a:ext cx="5032119" cy="4146638"/>
          </a:xfrm>
          <a:prstGeom prst="ellipse">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983" y="3571875"/>
            <a:ext cx="4630789" cy="3307707"/>
          </a:xfrm>
          <a:prstGeom prst="ellipse">
            <a:avLst/>
          </a:prstGeom>
          <a:ln>
            <a:noFill/>
          </a:ln>
          <a:effectLst>
            <a:softEdge rad="112500"/>
          </a:effectLst>
        </p:spPr>
      </p:pic>
      <p:sp>
        <p:nvSpPr>
          <p:cNvPr id="7" name="Прямоугольник 6"/>
          <p:cNvSpPr/>
          <p:nvPr/>
        </p:nvSpPr>
        <p:spPr>
          <a:xfrm>
            <a:off x="5710772" y="4253857"/>
            <a:ext cx="6325235" cy="1692771"/>
          </a:xfrm>
          <a:prstGeom prst="rect">
            <a:avLst/>
          </a:prstGeom>
        </p:spPr>
        <p:txBody>
          <a:bodyPr wrap="square">
            <a:spAutoFit/>
          </a:bodyPr>
          <a:lstStyle/>
          <a:p>
            <a:pPr algn="just">
              <a:lnSpc>
                <a:spcPct val="100000"/>
              </a:lnSpc>
              <a:spcBef>
                <a:spcPts val="0"/>
              </a:spcBef>
            </a:pPr>
            <a:r>
              <a:rPr lang="ru-RU" sz="3200" b="1" dirty="0"/>
              <a:t>Ограничение свободы </a:t>
            </a:r>
            <a:r>
              <a:rPr lang="ru-RU" sz="2400" dirty="0"/>
              <a:t>назначается несовершеннолетним осужденным в виде основного наказания на срок от двух месяцев до двух лет. </a:t>
            </a:r>
          </a:p>
        </p:txBody>
      </p:sp>
    </p:spTree>
    <p:extLst>
      <p:ext uri="{BB962C8B-B14F-4D97-AF65-F5344CB8AC3E}">
        <p14:creationId xmlns:p14="http://schemas.microsoft.com/office/powerpoint/2010/main" val="1713597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3000">
              <a:schemeClr val="bg2">
                <a:tint val="93000"/>
                <a:satMod val="150000"/>
                <a:shade val="98000"/>
                <a:lumMod val="102000"/>
              </a:schemeClr>
            </a:gs>
            <a:gs pos="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493" y="3155019"/>
            <a:ext cx="5527043" cy="3668095"/>
          </a:xfrm>
          <a:prstGeom prst="ellipse">
            <a:avLst/>
          </a:prstGeom>
          <a:ln>
            <a:noFill/>
          </a:ln>
          <a:effectLst>
            <a:softEdge rad="112500"/>
          </a:effectLst>
        </p:spPr>
      </p:pic>
      <p:sp>
        <p:nvSpPr>
          <p:cNvPr id="4" name="Прямоугольник 3"/>
          <p:cNvSpPr/>
          <p:nvPr/>
        </p:nvSpPr>
        <p:spPr>
          <a:xfrm>
            <a:off x="125260" y="1028343"/>
            <a:ext cx="7112000" cy="2400657"/>
          </a:xfrm>
          <a:prstGeom prst="rect">
            <a:avLst/>
          </a:prstGeom>
        </p:spPr>
        <p:txBody>
          <a:bodyPr wrap="square">
            <a:spAutoFit/>
          </a:bodyPr>
          <a:lstStyle/>
          <a:p>
            <a:pPr algn="just">
              <a:lnSpc>
                <a:spcPct val="100000"/>
              </a:lnSpc>
              <a:spcBef>
                <a:spcPts val="0"/>
              </a:spcBef>
            </a:pPr>
            <a:r>
              <a:rPr lang="ru-RU" sz="2400" b="1" dirty="0"/>
              <a:t>Обязательные работы </a:t>
            </a:r>
            <a:r>
              <a:rPr lang="ru-RU" dirty="0"/>
              <a:t>назначаются на срок от сорока до ста шестидесяти часов, заключаются в выполнении работ, посильных для несовершеннолетнего, и исполняются им в свободное от учебы или основной работы время. Продолжительность исполнения данного вида наказания лицами в возрасте до пятнадцати лет не может превышать двух часов в день, а лицами в возрасте от пятнадцати до шестнадцати лет - трех часов в день. </a:t>
            </a:r>
          </a:p>
          <a:p>
            <a:pPr algn="just">
              <a:lnSpc>
                <a:spcPct val="100000"/>
              </a:lnSpc>
              <a:spcBef>
                <a:spcPts val="0"/>
              </a:spcBef>
            </a:pPr>
            <a:endParaRPr lang="ru-RU" dirty="0"/>
          </a:p>
        </p:txBody>
      </p:sp>
      <p:sp>
        <p:nvSpPr>
          <p:cNvPr id="5" name="Заголовок 1"/>
          <p:cNvSpPr txBox="1">
            <a:spLocks/>
          </p:cNvSpPr>
          <p:nvPr/>
        </p:nvSpPr>
        <p:spPr>
          <a:xfrm>
            <a:off x="125260" y="112734"/>
            <a:ext cx="121920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mtClean="0"/>
              <a:t>Наказание, применяемые к несовершеннолетним за совершение преступлений</a:t>
            </a:r>
            <a:br>
              <a:rPr lang="ru-RU" smtClean="0"/>
            </a:br>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260" y="699093"/>
            <a:ext cx="5080000" cy="3810000"/>
          </a:xfrm>
          <a:prstGeom prst="ellipse">
            <a:avLst/>
          </a:prstGeom>
          <a:ln>
            <a:noFill/>
          </a:ln>
          <a:effectLst>
            <a:softEdge rad="112500"/>
          </a:effectLst>
        </p:spPr>
      </p:pic>
      <p:sp>
        <p:nvSpPr>
          <p:cNvPr id="8" name="Прямоугольник 7"/>
          <p:cNvSpPr/>
          <p:nvPr/>
        </p:nvSpPr>
        <p:spPr>
          <a:xfrm>
            <a:off x="5830769" y="4989066"/>
            <a:ext cx="6096000" cy="738664"/>
          </a:xfrm>
          <a:prstGeom prst="rect">
            <a:avLst/>
          </a:prstGeom>
        </p:spPr>
        <p:txBody>
          <a:bodyPr>
            <a:spAutoFit/>
          </a:bodyPr>
          <a:lstStyle/>
          <a:p>
            <a:pPr algn="just">
              <a:lnSpc>
                <a:spcPct val="100000"/>
              </a:lnSpc>
              <a:spcBef>
                <a:spcPts val="0"/>
              </a:spcBef>
            </a:pPr>
            <a:r>
              <a:rPr lang="ru-RU" sz="2400" b="1" dirty="0"/>
              <a:t>Исправительные работы</a:t>
            </a:r>
            <a:r>
              <a:rPr lang="ru-RU" b="1" dirty="0"/>
              <a:t> </a:t>
            </a:r>
            <a:r>
              <a:rPr lang="ru-RU" dirty="0"/>
              <a:t>назначаются несовершеннолетним осужденным на срок до одного года. </a:t>
            </a:r>
          </a:p>
        </p:txBody>
      </p:sp>
    </p:spTree>
    <p:extLst>
      <p:ext uri="{BB962C8B-B14F-4D97-AF65-F5344CB8AC3E}">
        <p14:creationId xmlns:p14="http://schemas.microsoft.com/office/powerpoint/2010/main" val="3407810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100000">
              <a:schemeClr val="bg2">
                <a:tint val="98000"/>
                <a:satMod val="130000"/>
                <a:shade val="90000"/>
                <a:lumMod val="103000"/>
              </a:schemeClr>
            </a:gs>
            <a:gs pos="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143374" y="1522422"/>
            <a:ext cx="6473993" cy="4555093"/>
          </a:xfrm>
          <a:prstGeom prst="rect">
            <a:avLst/>
          </a:prstGeom>
        </p:spPr>
        <p:txBody>
          <a:bodyPr wrap="square">
            <a:spAutoFit/>
          </a:bodyPr>
          <a:lstStyle/>
          <a:p>
            <a:pPr algn="just">
              <a:lnSpc>
                <a:spcPct val="100000"/>
              </a:lnSpc>
              <a:spcBef>
                <a:spcPts val="0"/>
              </a:spcBef>
            </a:pPr>
            <a:r>
              <a:rPr lang="ru-RU" sz="4000" b="1" dirty="0"/>
              <a:t>Лишение свободы на определенный срок</a:t>
            </a:r>
            <a:r>
              <a:rPr lang="ru-RU" sz="3200" dirty="0"/>
              <a:t>. Наказание в виде лишения свободы назначается несовершеннолетним осужденным, совершившим преступления в возрасте до шестнадцати лет, на срок не свыше шести лет. </a:t>
            </a:r>
          </a:p>
          <a:p>
            <a:pPr algn="just">
              <a:lnSpc>
                <a:spcPct val="100000"/>
              </a:lnSpc>
              <a:spcBef>
                <a:spcPts val="0"/>
              </a:spcBef>
            </a:pPr>
            <a:endParaRPr lang="ru-RU" dirty="0"/>
          </a:p>
        </p:txBody>
      </p:sp>
      <p:sp>
        <p:nvSpPr>
          <p:cNvPr id="5" name="Заголовок 1"/>
          <p:cNvSpPr>
            <a:spLocks noGrp="1"/>
          </p:cNvSpPr>
          <p:nvPr>
            <p:ph type="title"/>
          </p:nvPr>
        </p:nvSpPr>
        <p:spPr>
          <a:xfrm>
            <a:off x="108200" y="196859"/>
            <a:ext cx="12048626" cy="1325563"/>
          </a:xfrm>
        </p:spPr>
        <p:txBody>
          <a:bodyPr>
            <a:normAutofit fontScale="90000"/>
          </a:bodyPr>
          <a:lstStyle/>
          <a:p>
            <a:pPr algn="ctr"/>
            <a:r>
              <a:rPr lang="ru-RU" dirty="0" smtClean="0"/>
              <a:t>Наказание, применяемые к несовершеннолетним за совершение преступлений</a:t>
            </a:r>
            <a:br>
              <a:rPr lang="ru-RU" dirty="0" smtClean="0"/>
            </a:b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367" y="1727207"/>
            <a:ext cx="5362074" cy="3403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53420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39000">
              <a:schemeClr val="accent2">
                <a:lumMod val="71000"/>
                <a:lumOff val="29000"/>
                <a:alpha val="58000"/>
              </a:schemeClr>
            </a:gs>
            <a:gs pos="68000">
              <a:schemeClr val="bg2">
                <a:tint val="98000"/>
                <a:satMod val="130000"/>
                <a:shade val="90000"/>
                <a:lumMod val="103000"/>
              </a:schemeClr>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Блок-схема: знак завершения 4"/>
          <p:cNvSpPr/>
          <p:nvPr/>
        </p:nvSpPr>
        <p:spPr>
          <a:xfrm>
            <a:off x="2179529" y="2871653"/>
            <a:ext cx="8054235" cy="1061165"/>
          </a:xfrm>
          <a:prstGeom prst="flowChartTerminator">
            <a:avLst/>
          </a:prstGeom>
        </p:spPr>
        <p:style>
          <a:lnRef idx="1">
            <a:schemeClr val="accent3"/>
          </a:lnRef>
          <a:fillRef idx="1003">
            <a:schemeClr val="lt1"/>
          </a:fillRef>
          <a:effectRef idx="1">
            <a:schemeClr val="accent3"/>
          </a:effectRef>
          <a:fontRef idx="minor">
            <a:schemeClr val="dk1"/>
          </a:fontRef>
        </p:style>
        <p:txBody>
          <a:bodyPr rtlCol="0" anchor="ctr"/>
          <a:lstStyle/>
          <a:p>
            <a:pPr algn="ctr"/>
            <a:endParaRPr lang="ru-RU"/>
          </a:p>
        </p:txBody>
      </p:sp>
      <p:sp>
        <p:nvSpPr>
          <p:cNvPr id="17" name="Скругленный прямоугольник 16"/>
          <p:cNvSpPr/>
          <p:nvPr/>
        </p:nvSpPr>
        <p:spPr>
          <a:xfrm>
            <a:off x="7440461" y="262035"/>
            <a:ext cx="4457700" cy="2481121"/>
          </a:xfrm>
          <a:prstGeom prst="roundRect">
            <a:avLst/>
          </a:prstGeom>
          <a:solidFill>
            <a:schemeClr val="accent2">
              <a:lumMod val="20000"/>
              <a:lumOff val="80000"/>
            </a:schemeClr>
          </a:solidFill>
          <a:ln>
            <a:solidFill>
              <a:schemeClr val="accent3">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chemeClr val="tx1"/>
              </a:solidFill>
            </a:endParaRPr>
          </a:p>
          <a:p>
            <a:pPr algn="ctr"/>
            <a:r>
              <a:rPr lang="ru-RU" sz="2000" b="1" dirty="0" smtClean="0">
                <a:solidFill>
                  <a:schemeClr val="tx1"/>
                </a:solidFill>
              </a:rPr>
              <a:t>Административная</a:t>
            </a:r>
            <a:endParaRPr lang="ru-RU" sz="2000" b="1" dirty="0">
              <a:solidFill>
                <a:schemeClr val="tx1"/>
              </a:solidFill>
            </a:endParaRPr>
          </a:p>
          <a:p>
            <a:pPr algn="ctr"/>
            <a:r>
              <a:rPr lang="ru-RU" sz="2000" dirty="0">
                <a:solidFill>
                  <a:schemeClr val="tx1"/>
                </a:solidFill>
              </a:rPr>
              <a:t>(наступает за совершение правонарушений и предусмотрена Кодексом Российской Федерации об административных правонарушениях)</a:t>
            </a:r>
          </a:p>
          <a:p>
            <a:pPr algn="ctr"/>
            <a:endParaRPr lang="ru-RU" sz="2000" dirty="0">
              <a:solidFill>
                <a:schemeClr val="tx1"/>
              </a:solidFill>
            </a:endParaRPr>
          </a:p>
          <a:p>
            <a:pPr algn="ctr"/>
            <a:endParaRPr lang="ru-RU" sz="2000" dirty="0">
              <a:solidFill>
                <a:schemeClr val="tx1"/>
              </a:solidFill>
            </a:endParaRPr>
          </a:p>
        </p:txBody>
      </p:sp>
      <p:sp>
        <p:nvSpPr>
          <p:cNvPr id="16" name="Скругленный прямоугольник 15"/>
          <p:cNvSpPr/>
          <p:nvPr/>
        </p:nvSpPr>
        <p:spPr>
          <a:xfrm>
            <a:off x="7531796" y="4106955"/>
            <a:ext cx="4457700" cy="2481121"/>
          </a:xfrm>
          <a:prstGeom prst="roundRect">
            <a:avLst/>
          </a:prstGeom>
          <a:solidFill>
            <a:schemeClr val="accent2">
              <a:lumMod val="20000"/>
              <a:lumOff val="80000"/>
            </a:schemeClr>
          </a:solidFill>
          <a:ln>
            <a:solidFill>
              <a:schemeClr val="accent3">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190240" y="206536"/>
            <a:ext cx="4457700" cy="2481121"/>
          </a:xfrm>
          <a:prstGeom prst="roundRect">
            <a:avLst/>
          </a:prstGeom>
          <a:solidFill>
            <a:schemeClr val="accent2">
              <a:lumMod val="20000"/>
              <a:lumOff val="80000"/>
            </a:schemeClr>
          </a:solidFill>
          <a:ln>
            <a:solidFill>
              <a:schemeClr val="accent3">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622431" y="2894192"/>
            <a:ext cx="7280694" cy="1085853"/>
          </a:xfrm>
          <a:scene3d>
            <a:camera prst="orthographicFront"/>
            <a:lightRig rig="threePt" dir="t"/>
          </a:scene3d>
          <a:sp3d>
            <a:bevelT/>
          </a:sp3d>
        </p:spPr>
        <p:txBody>
          <a:bodyPr>
            <a:normAutofit fontScale="90000"/>
          </a:bodyPr>
          <a:lstStyle/>
          <a:p>
            <a:pPr algn="ctr"/>
            <a:r>
              <a:rPr lang="ru-RU" dirty="0" smtClean="0"/>
              <a:t>Виды ответственности несовершеннолетних </a:t>
            </a:r>
            <a:endParaRPr lang="ru-RU" dirty="0"/>
          </a:p>
        </p:txBody>
      </p:sp>
      <p:sp>
        <p:nvSpPr>
          <p:cNvPr id="7" name="Скругленный прямоугольник 6"/>
          <p:cNvSpPr/>
          <p:nvPr/>
        </p:nvSpPr>
        <p:spPr>
          <a:xfrm>
            <a:off x="438412" y="4049724"/>
            <a:ext cx="4457700" cy="2481121"/>
          </a:xfrm>
          <a:prstGeom prst="roundRect">
            <a:avLst/>
          </a:prstGeom>
          <a:solidFill>
            <a:schemeClr val="accent2">
              <a:lumMod val="20000"/>
              <a:lumOff val="80000"/>
            </a:schemeClr>
          </a:solidFill>
          <a:ln>
            <a:solidFill>
              <a:schemeClr val="accent3">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438412" y="262036"/>
            <a:ext cx="3961356" cy="1908215"/>
          </a:xfrm>
          <a:prstGeom prst="rect">
            <a:avLst/>
          </a:prstGeom>
          <a:noFill/>
          <a:scene3d>
            <a:camera prst="orthographicFront"/>
            <a:lightRig rig="threePt" dir="t"/>
          </a:scene3d>
          <a:sp3d>
            <a:bevelT/>
          </a:sp3d>
        </p:spPr>
        <p:txBody>
          <a:bodyPr wrap="square" rtlCol="0">
            <a:spAutoFit/>
          </a:bodyPr>
          <a:lstStyle/>
          <a:p>
            <a:pPr algn="ctr"/>
            <a:r>
              <a:rPr lang="ru-RU" sz="2000" b="1" dirty="0" smtClean="0"/>
              <a:t>Уголовная </a:t>
            </a:r>
          </a:p>
          <a:p>
            <a:pPr algn="ctr"/>
            <a:r>
              <a:rPr lang="ru-RU" sz="2000" dirty="0" smtClean="0"/>
              <a:t>(наступает за совершение преступлений и предусмотрена Уголовным кодексом Российской Федерации)</a:t>
            </a:r>
          </a:p>
          <a:p>
            <a:endParaRPr lang="ru-RU" dirty="0"/>
          </a:p>
        </p:txBody>
      </p:sp>
      <p:sp>
        <p:nvSpPr>
          <p:cNvPr id="12" name="TextBox 11"/>
          <p:cNvSpPr txBox="1"/>
          <p:nvPr/>
        </p:nvSpPr>
        <p:spPr>
          <a:xfrm>
            <a:off x="7891397" y="4290951"/>
            <a:ext cx="3880981" cy="1938992"/>
          </a:xfrm>
          <a:prstGeom prst="rect">
            <a:avLst/>
          </a:prstGeom>
          <a:noFill/>
          <a:scene3d>
            <a:camera prst="orthographicFront"/>
            <a:lightRig rig="threePt" dir="t"/>
          </a:scene3d>
          <a:sp3d>
            <a:bevelT/>
          </a:sp3d>
        </p:spPr>
        <p:txBody>
          <a:bodyPr wrap="square" rtlCol="0">
            <a:spAutoFit/>
          </a:bodyPr>
          <a:lstStyle/>
          <a:p>
            <a:pPr algn="ctr"/>
            <a:r>
              <a:rPr lang="ru-RU" sz="2400" b="1" dirty="0" err="1"/>
              <a:t>Гражданско</a:t>
            </a:r>
            <a:r>
              <a:rPr lang="ru-RU" sz="2400" b="1" dirty="0"/>
              <a:t> – правовая </a:t>
            </a:r>
            <a:r>
              <a:rPr lang="ru-RU" sz="2400" b="1" dirty="0" smtClean="0"/>
              <a:t>(</a:t>
            </a:r>
            <a:r>
              <a:rPr lang="ru-RU" sz="2400" dirty="0" smtClean="0"/>
              <a:t>наступает </a:t>
            </a:r>
            <a:r>
              <a:rPr lang="ru-RU" sz="2400" dirty="0"/>
              <a:t>за причинение </a:t>
            </a:r>
            <a:r>
              <a:rPr lang="ru-RU" sz="2400" dirty="0" smtClean="0"/>
              <a:t>вреда и предусмотрена Гражданским кодексом Российской Федерации)</a:t>
            </a:r>
            <a:endParaRPr lang="ru-RU" sz="2400" dirty="0"/>
          </a:p>
        </p:txBody>
      </p:sp>
      <p:sp>
        <p:nvSpPr>
          <p:cNvPr id="13" name="TextBox 12"/>
          <p:cNvSpPr txBox="1"/>
          <p:nvPr/>
        </p:nvSpPr>
        <p:spPr>
          <a:xfrm>
            <a:off x="638356" y="4131081"/>
            <a:ext cx="4384582" cy="1938992"/>
          </a:xfrm>
          <a:prstGeom prst="rect">
            <a:avLst/>
          </a:prstGeom>
          <a:noFill/>
          <a:scene3d>
            <a:camera prst="orthographicFront"/>
            <a:lightRig rig="threePt" dir="t"/>
          </a:scene3d>
          <a:sp3d>
            <a:bevelT/>
          </a:sp3d>
        </p:spPr>
        <p:txBody>
          <a:bodyPr wrap="square" rtlCol="0">
            <a:spAutoFit/>
          </a:bodyPr>
          <a:lstStyle/>
          <a:p>
            <a:pPr algn="ctr"/>
            <a:r>
              <a:rPr lang="ru-RU" sz="2000" b="1" dirty="0" smtClean="0"/>
              <a:t>Дисциплинарная</a:t>
            </a:r>
          </a:p>
          <a:p>
            <a:pPr algn="ctr"/>
            <a:r>
              <a:rPr lang="ru-RU" sz="2000" dirty="0" smtClean="0"/>
              <a:t>(наступает за неисполнение или нарушение устава образовательной организации (Федеральный законом «Об образовании в Российской Федерации»)</a:t>
            </a:r>
            <a:endParaRPr lang="ru-RU" sz="2000" dirty="0"/>
          </a:p>
        </p:txBody>
      </p:sp>
    </p:spTree>
    <p:extLst>
      <p:ext uri="{BB962C8B-B14F-4D97-AF65-F5344CB8AC3E}">
        <p14:creationId xmlns:p14="http://schemas.microsoft.com/office/powerpoint/2010/main" val="3361376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contrast="49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0" y="0"/>
            <a:ext cx="12192000" cy="1325563"/>
          </a:xfrm>
        </p:spPr>
        <p:txBody>
          <a:bodyPr>
            <a:normAutofit/>
          </a:bodyPr>
          <a:lstStyle/>
          <a:p>
            <a:r>
              <a:rPr lang="ru-RU" sz="4000" dirty="0" smtClean="0"/>
              <a:t>Негативные последствия, связанные с привлечением к уголовной ответственности</a:t>
            </a:r>
            <a:endParaRPr lang="ru-RU" sz="4000" dirty="0"/>
          </a:p>
        </p:txBody>
      </p:sp>
      <p:sp>
        <p:nvSpPr>
          <p:cNvPr id="3" name="Объект 2"/>
          <p:cNvSpPr>
            <a:spLocks noGrp="1"/>
          </p:cNvSpPr>
          <p:nvPr>
            <p:ph idx="1"/>
          </p:nvPr>
        </p:nvSpPr>
        <p:spPr>
          <a:xfrm>
            <a:off x="0" y="1162725"/>
            <a:ext cx="8246853" cy="5445109"/>
          </a:xfrm>
        </p:spPr>
        <p:txBody>
          <a:bodyPr>
            <a:noAutofit/>
          </a:bodyPr>
          <a:lstStyle/>
          <a:p>
            <a:pPr marL="0" indent="0" algn="just">
              <a:lnSpc>
                <a:spcPct val="100000"/>
              </a:lnSpc>
              <a:spcBef>
                <a:spcPts val="0"/>
              </a:spcBef>
              <a:buNone/>
            </a:pPr>
            <a:r>
              <a:rPr lang="ru-RU" sz="2000" b="1" dirty="0" smtClean="0"/>
              <a:t>Судимость</a:t>
            </a:r>
            <a:r>
              <a:rPr lang="ru-RU" sz="2000" dirty="0" smtClean="0"/>
              <a:t> – это неблагоприятные уголовно-правовые и общеправовые последствия в виде ограничения определенных прав для гражданина, совершившего преступление. </a:t>
            </a:r>
            <a:r>
              <a:rPr lang="ru-RU" sz="2000" i="1" dirty="0" smtClean="0"/>
              <a:t>Признание факта совершения лицом преступления, сразу отпугивает многих работодателей, которые могут отказать в приеме на работу, просто не объясняя причин. Таким образом, после привлечения к уголовной ответственности страдает деловая репутация человека.</a:t>
            </a:r>
            <a:endParaRPr lang="ru-RU" sz="2000" dirty="0" smtClean="0"/>
          </a:p>
          <a:p>
            <a:pPr marL="0" indent="0" algn="just">
              <a:lnSpc>
                <a:spcPct val="100000"/>
              </a:lnSpc>
              <a:spcBef>
                <a:spcPts val="0"/>
              </a:spcBef>
              <a:buNone/>
            </a:pPr>
            <a:endParaRPr lang="ru-RU" sz="2000" dirty="0"/>
          </a:p>
          <a:p>
            <a:pPr marL="0" indent="0" algn="just">
              <a:lnSpc>
                <a:spcPct val="100000"/>
              </a:lnSpc>
              <a:spcBef>
                <a:spcPts val="0"/>
              </a:spcBef>
              <a:buNone/>
            </a:pPr>
            <a:r>
              <a:rPr lang="ru-RU" sz="2000" b="1" dirty="0" smtClean="0"/>
              <a:t>Постановка на профилактический учет в органах внутренних дел. </a:t>
            </a:r>
            <a:r>
              <a:rPr lang="ru-RU" sz="2000" dirty="0" smtClean="0"/>
              <a:t>Срок проведение профилактической работы с подростком длится не менее шести месяц, и  только при наличии у сотрудников полиции фактов исправления подростка он снимается с профилактического учета.</a:t>
            </a:r>
          </a:p>
          <a:p>
            <a:pPr marL="0" indent="0" algn="just">
              <a:lnSpc>
                <a:spcPct val="100000"/>
              </a:lnSpc>
              <a:spcBef>
                <a:spcPts val="0"/>
              </a:spcBef>
              <a:buNone/>
            </a:pPr>
            <a:endParaRPr lang="ru-RU" sz="2000" dirty="0"/>
          </a:p>
          <a:p>
            <a:pPr marL="0" indent="0" algn="just">
              <a:lnSpc>
                <a:spcPct val="100000"/>
              </a:lnSpc>
              <a:spcBef>
                <a:spcPts val="0"/>
              </a:spcBef>
              <a:buNone/>
            </a:pPr>
            <a:r>
              <a:rPr lang="ru-RU" sz="2000" b="1" dirty="0" smtClean="0"/>
              <a:t>Посещение подростка по месту жительства представителями органов системы профилактики и сотрудниками полиции</a:t>
            </a:r>
            <a:r>
              <a:rPr lang="ru-RU" sz="2000" dirty="0" smtClean="0"/>
              <a:t>.</a:t>
            </a:r>
          </a:p>
          <a:p>
            <a:pPr marL="0" indent="0" algn="just">
              <a:lnSpc>
                <a:spcPct val="100000"/>
              </a:lnSpc>
              <a:spcBef>
                <a:spcPts val="0"/>
              </a:spcBef>
              <a:buNone/>
            </a:pPr>
            <a:endParaRPr lang="ru-RU" sz="2000" dirty="0" smtClean="0"/>
          </a:p>
          <a:p>
            <a:pPr marL="0" indent="0" algn="just">
              <a:lnSpc>
                <a:spcPct val="100000"/>
              </a:lnSpc>
              <a:spcBef>
                <a:spcPts val="0"/>
              </a:spcBef>
              <a:buNone/>
            </a:pPr>
            <a:r>
              <a:rPr lang="ru-RU" sz="2000" b="1" dirty="0" smtClean="0"/>
              <a:t>Заслушивание подростка на заседаниях районных комиссий по делам несовершеннолетних и защите их прав</a:t>
            </a:r>
            <a:r>
              <a:rPr lang="ru-RU" sz="2000" dirty="0" smtClean="0"/>
              <a:t>.</a:t>
            </a:r>
          </a:p>
          <a:p>
            <a:pPr marL="0" indent="0" algn="just">
              <a:lnSpc>
                <a:spcPct val="100000"/>
              </a:lnSpc>
              <a:spcBef>
                <a:spcPts val="0"/>
              </a:spcBef>
              <a:buNone/>
            </a:pPr>
            <a:endParaRPr lang="ru-RU" sz="1600" dirty="0" smtClean="0"/>
          </a:p>
          <a:p>
            <a:pPr marL="0" indent="0" algn="just">
              <a:lnSpc>
                <a:spcPct val="100000"/>
              </a:lnSpc>
              <a:spcBef>
                <a:spcPts val="0"/>
              </a:spcBef>
              <a:buNone/>
            </a:pPr>
            <a:endParaRPr lang="ru-RU" sz="1400" dirty="0" smtClean="0"/>
          </a:p>
          <a:p>
            <a:pPr marL="0" indent="0" algn="just">
              <a:lnSpc>
                <a:spcPct val="100000"/>
              </a:lnSpc>
              <a:spcBef>
                <a:spcPts val="0"/>
              </a:spcBef>
              <a:buNone/>
            </a:pPr>
            <a:r>
              <a:rPr lang="ru-RU" sz="1400" dirty="0" smtClean="0"/>
              <a:t> </a:t>
            </a:r>
          </a:p>
          <a:p>
            <a:pPr marL="0" indent="0" algn="just">
              <a:lnSpc>
                <a:spcPct val="100000"/>
              </a:lnSpc>
              <a:spcBef>
                <a:spcPts val="0"/>
              </a:spcBef>
              <a:buNone/>
            </a:pPr>
            <a:r>
              <a:rPr lang="ru-RU" sz="1400" dirty="0" smtClean="0"/>
              <a:t>   </a:t>
            </a:r>
          </a:p>
          <a:p>
            <a:pPr marL="0" indent="0" algn="just">
              <a:lnSpc>
                <a:spcPct val="100000"/>
              </a:lnSpc>
              <a:spcBef>
                <a:spcPts val="0"/>
              </a:spcBef>
              <a:buNone/>
            </a:pPr>
            <a:r>
              <a:rPr lang="ru-RU" sz="1400" dirty="0" smtClean="0"/>
              <a:t> </a:t>
            </a:r>
            <a:br>
              <a:rPr lang="ru-RU" sz="1400" dirty="0" smtClean="0"/>
            </a:br>
            <a:endParaRPr lang="ru-RU" sz="1400" dirty="0" smtClean="0"/>
          </a:p>
          <a:p>
            <a:endParaRPr lang="ru-RU" sz="1000" dirty="0"/>
          </a:p>
        </p:txBody>
      </p:sp>
    </p:spTree>
    <p:extLst>
      <p:ext uri="{BB962C8B-B14F-4D97-AF65-F5344CB8AC3E}">
        <p14:creationId xmlns:p14="http://schemas.microsoft.com/office/powerpoint/2010/main" val="3403614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chemeClr val="accent4">
                <a:alpha val="30000"/>
                <a:lumMod val="0"/>
                <a:lumOff val="100000"/>
              </a:schemeClr>
            </a:gs>
            <a:gs pos="99000">
              <a:schemeClr val="accent4">
                <a:lumMod val="60000"/>
                <a:lumOff val="40000"/>
              </a:schemeClr>
            </a:gs>
            <a:gs pos="9000">
              <a:schemeClr val="accent4">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2" y="87683"/>
            <a:ext cx="7271141" cy="6963445"/>
          </a:xfrm>
          <a:prstGeom prst="rect">
            <a:avLst/>
          </a:prstGeom>
        </p:spPr>
        <p:txBody>
          <a:bodyPr wrap="square">
            <a:spAutoFit/>
          </a:bodyPr>
          <a:lstStyle/>
          <a:p>
            <a:pPr algn="just"/>
            <a:r>
              <a:rPr lang="ru-RU" sz="2350" dirty="0">
                <a:solidFill>
                  <a:srgbClr val="222222"/>
                </a:solidFill>
                <a:latin typeface="+mj-lt"/>
                <a:cs typeface="MoolBoran" panose="020B0100010101010101" pitchFamily="34" charset="0"/>
              </a:rPr>
              <a:t>Уголовная ответственность — это самый строгий вид ответственности. </a:t>
            </a:r>
            <a:r>
              <a:rPr lang="ru-RU" sz="2350" dirty="0" smtClean="0">
                <a:solidFill>
                  <a:srgbClr val="222222"/>
                </a:solidFill>
                <a:latin typeface="+mj-lt"/>
                <a:cs typeface="MoolBoran" panose="020B0100010101010101" pitchFamily="34" charset="0"/>
              </a:rPr>
              <a:t>Очень </a:t>
            </a:r>
            <a:r>
              <a:rPr lang="ru-RU" sz="2350" dirty="0">
                <a:solidFill>
                  <a:srgbClr val="222222"/>
                </a:solidFill>
                <a:latin typeface="+mj-lt"/>
                <a:cs typeface="MoolBoran" panose="020B0100010101010101" pitchFamily="34" charset="0"/>
              </a:rPr>
              <a:t>часто несовершеннолетние совершают общественно опасные деяния, не задумываясь о последствиях, рассчитывая на то, что, не достигнув возраста привлечения к уголовной ответственности, они не понесут наказание. </a:t>
            </a:r>
            <a:endParaRPr lang="ru-RU" sz="2350" dirty="0" smtClean="0">
              <a:solidFill>
                <a:srgbClr val="222222"/>
              </a:solidFill>
              <a:latin typeface="+mj-lt"/>
              <a:cs typeface="MoolBoran" panose="020B0100010101010101" pitchFamily="34" charset="0"/>
            </a:endParaRPr>
          </a:p>
          <a:p>
            <a:pPr algn="just"/>
            <a:endParaRPr lang="ru-RU" sz="1400" dirty="0" smtClean="0">
              <a:solidFill>
                <a:srgbClr val="222222"/>
              </a:solidFill>
              <a:latin typeface="+mj-lt"/>
              <a:cs typeface="MoolBoran" panose="020B0100010101010101" pitchFamily="34" charset="0"/>
            </a:endParaRPr>
          </a:p>
          <a:p>
            <a:pPr algn="just"/>
            <a:r>
              <a:rPr lang="ru-RU" sz="2350" dirty="0" smtClean="0">
                <a:solidFill>
                  <a:srgbClr val="222222"/>
                </a:solidFill>
                <a:latin typeface="+mj-lt"/>
                <a:cs typeface="MoolBoran" panose="020B0100010101010101" pitchFamily="34" charset="0"/>
              </a:rPr>
              <a:t>Однако </a:t>
            </a:r>
            <a:r>
              <a:rPr lang="ru-RU" sz="2350" dirty="0">
                <a:solidFill>
                  <a:srgbClr val="222222"/>
                </a:solidFill>
                <a:latin typeface="+mj-lt"/>
                <a:cs typeface="MoolBoran" panose="020B0100010101010101" pitchFamily="34" charset="0"/>
              </a:rPr>
              <a:t>это не так. Сотрудники подразделения по делам несовершеннолетних органов внутренних дел </a:t>
            </a:r>
            <a:r>
              <a:rPr lang="ru-RU" sz="2350" b="1" dirty="0">
                <a:solidFill>
                  <a:srgbClr val="222222"/>
                </a:solidFill>
                <a:latin typeface="+mj-lt"/>
                <a:cs typeface="MoolBoran" panose="020B0100010101010101" pitchFamily="34" charset="0"/>
              </a:rPr>
              <a:t>для предотвращения совершения детьми до </a:t>
            </a:r>
            <a:r>
              <a:rPr lang="ru-RU" sz="2350" b="1" dirty="0" smtClean="0">
                <a:solidFill>
                  <a:srgbClr val="222222"/>
                </a:solidFill>
                <a:latin typeface="+mj-lt"/>
                <a:cs typeface="MoolBoran" panose="020B0100010101010101" pitchFamily="34" charset="0"/>
              </a:rPr>
              <a:t>достижения возраста уголовной ответственности повторных преступлений, обращаются в</a:t>
            </a:r>
            <a:r>
              <a:rPr lang="ru-RU" sz="2350" b="1" dirty="0">
                <a:solidFill>
                  <a:srgbClr val="222222"/>
                </a:solidFill>
                <a:latin typeface="+mj-lt"/>
                <a:cs typeface="MoolBoran" panose="020B0100010101010101" pitchFamily="34" charset="0"/>
              </a:rPr>
              <a:t> суд для помещения </a:t>
            </a:r>
            <a:r>
              <a:rPr lang="ru-RU" sz="2350" b="1" dirty="0" smtClean="0">
                <a:solidFill>
                  <a:srgbClr val="222222"/>
                </a:solidFill>
                <a:latin typeface="+mj-lt"/>
                <a:cs typeface="MoolBoran" panose="020B0100010101010101" pitchFamily="34" charset="0"/>
              </a:rPr>
              <a:t>подростков в</a:t>
            </a:r>
            <a:r>
              <a:rPr lang="ru-RU" sz="2350" b="1" dirty="0">
                <a:solidFill>
                  <a:srgbClr val="222222"/>
                </a:solidFill>
                <a:latin typeface="+mj-lt"/>
                <a:cs typeface="MoolBoran" panose="020B0100010101010101" pitchFamily="34" charset="0"/>
              </a:rPr>
              <a:t> </a:t>
            </a:r>
            <a:r>
              <a:rPr lang="ru-RU" sz="2350" b="1" dirty="0" smtClean="0">
                <a:solidFill>
                  <a:srgbClr val="222222"/>
                </a:solidFill>
                <a:latin typeface="+mj-lt"/>
                <a:cs typeface="MoolBoran" panose="020B0100010101010101" pitchFamily="34" charset="0"/>
              </a:rPr>
              <a:t>Центр </a:t>
            </a:r>
            <a:r>
              <a:rPr lang="ru-RU" sz="2350" b="1" dirty="0">
                <a:solidFill>
                  <a:srgbClr val="222222"/>
                </a:solidFill>
                <a:latin typeface="+mj-lt"/>
                <a:cs typeface="MoolBoran" panose="020B0100010101010101" pitchFamily="34" charset="0"/>
              </a:rPr>
              <a:t>временного содержания несовершеннолетних </a:t>
            </a:r>
            <a:r>
              <a:rPr lang="ru-RU" sz="2350" b="1" dirty="0" smtClean="0">
                <a:solidFill>
                  <a:srgbClr val="222222"/>
                </a:solidFill>
                <a:latin typeface="+mj-lt"/>
                <a:cs typeface="MoolBoran" panose="020B0100010101010101" pitchFamily="34" charset="0"/>
              </a:rPr>
              <a:t>правонарушителей (на</a:t>
            </a:r>
            <a:r>
              <a:rPr lang="ru-RU" sz="2350" b="1" dirty="0">
                <a:solidFill>
                  <a:srgbClr val="222222"/>
                </a:solidFill>
                <a:latin typeface="+mj-lt"/>
                <a:cs typeface="MoolBoran" panose="020B0100010101010101" pitchFamily="34" charset="0"/>
              </a:rPr>
              <a:t> срок до 30 </a:t>
            </a:r>
            <a:r>
              <a:rPr lang="ru-RU" sz="2350" b="1" dirty="0" smtClean="0">
                <a:solidFill>
                  <a:srgbClr val="222222"/>
                </a:solidFill>
                <a:latin typeface="+mj-lt"/>
                <a:cs typeface="MoolBoran" panose="020B0100010101010101" pitchFamily="34" charset="0"/>
              </a:rPr>
              <a:t>суток) </a:t>
            </a:r>
            <a:r>
              <a:rPr lang="ru-RU" sz="2350" b="1" dirty="0">
                <a:solidFill>
                  <a:srgbClr val="222222"/>
                </a:solidFill>
                <a:latin typeface="+mj-lt"/>
                <a:cs typeface="MoolBoran" panose="020B0100010101010101" pitchFamily="34" charset="0"/>
              </a:rPr>
              <a:t>и в </a:t>
            </a:r>
            <a:r>
              <a:rPr lang="ru-RU" sz="2350" b="1" dirty="0" smtClean="0">
                <a:solidFill>
                  <a:srgbClr val="222222"/>
                </a:solidFill>
                <a:latin typeface="+mj-lt"/>
                <a:cs typeface="MoolBoran" panose="020B0100010101010101" pitchFamily="34" charset="0"/>
              </a:rPr>
              <a:t>Специальные </a:t>
            </a:r>
            <a:r>
              <a:rPr lang="ru-RU" sz="2350" b="1" dirty="0">
                <a:solidFill>
                  <a:srgbClr val="222222"/>
                </a:solidFill>
                <a:latin typeface="+mj-lt"/>
                <a:cs typeface="MoolBoran" panose="020B0100010101010101" pitchFamily="34" charset="0"/>
              </a:rPr>
              <a:t>учебно-воспитательные учреждения закрытого </a:t>
            </a:r>
            <a:r>
              <a:rPr lang="ru-RU" sz="2350" b="1" dirty="0" smtClean="0">
                <a:solidFill>
                  <a:srgbClr val="222222"/>
                </a:solidFill>
                <a:latin typeface="+mj-lt"/>
                <a:cs typeface="MoolBoran" panose="020B0100010101010101" pitchFamily="34" charset="0"/>
              </a:rPr>
              <a:t>типа (на</a:t>
            </a:r>
            <a:r>
              <a:rPr lang="ru-RU" sz="2350" b="1" dirty="0">
                <a:solidFill>
                  <a:srgbClr val="222222"/>
                </a:solidFill>
                <a:latin typeface="+mj-lt"/>
                <a:cs typeface="MoolBoran" panose="020B0100010101010101" pitchFamily="34" charset="0"/>
              </a:rPr>
              <a:t> срок до наступления совершеннолетия, но не более, чем на 3 </a:t>
            </a:r>
            <a:r>
              <a:rPr lang="ru-RU" sz="2350" b="1" dirty="0" smtClean="0">
                <a:solidFill>
                  <a:srgbClr val="222222"/>
                </a:solidFill>
                <a:latin typeface="+mj-lt"/>
                <a:cs typeface="MoolBoran" panose="020B0100010101010101" pitchFamily="34" charset="0"/>
              </a:rPr>
              <a:t>года).</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143" y="4316924"/>
            <a:ext cx="4780185" cy="24785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143" y="87683"/>
            <a:ext cx="4765045" cy="24778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2424" y="2100597"/>
            <a:ext cx="4062482" cy="26812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29662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chemeClr val="tx2">
                <a:lumMod val="20000"/>
                <a:lumOff val="80000"/>
              </a:schemeClr>
            </a:gs>
            <a:gs pos="46000">
              <a:schemeClr val="bg2">
                <a:shade val="63000"/>
                <a:satMod val="12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a:noFill/>
        </p:spPr>
        <p:txBody>
          <a:bodyPr>
            <a:normAutofit/>
          </a:bodyPr>
          <a:lstStyle/>
          <a:p>
            <a:pPr algn="ctr"/>
            <a:r>
              <a:rPr lang="ru-RU" sz="3600" dirty="0" smtClean="0"/>
              <a:t>Административная ответственность несовершеннолетних</a:t>
            </a:r>
            <a:endParaRPr lang="ru-RU" sz="3600" dirty="0"/>
          </a:p>
        </p:txBody>
      </p:sp>
      <p:sp>
        <p:nvSpPr>
          <p:cNvPr id="3" name="Объект 2"/>
          <p:cNvSpPr>
            <a:spLocks noGrp="1"/>
          </p:cNvSpPr>
          <p:nvPr>
            <p:ph idx="1"/>
          </p:nvPr>
        </p:nvSpPr>
        <p:spPr>
          <a:xfrm>
            <a:off x="187890" y="1126969"/>
            <a:ext cx="5944623" cy="3748719"/>
          </a:xfrm>
        </p:spPr>
        <p:txBody>
          <a:bodyPr>
            <a:spAutoFit/>
          </a:bodyPr>
          <a:lstStyle/>
          <a:p>
            <a:pPr marL="0" indent="0" algn="just">
              <a:lnSpc>
                <a:spcPct val="120000"/>
              </a:lnSpc>
              <a:spcBef>
                <a:spcPts val="0"/>
              </a:spcBef>
              <a:buNone/>
            </a:pPr>
            <a:r>
              <a:rPr lang="ru-RU" sz="2000" b="1" dirty="0" smtClean="0"/>
              <a:t>Административным правонарушением признается противоправное, виновное действие (бездействие) физического или юридического лица, за которое Кодексом об административных правонарушениях Российской Федерации или законами субъектов Российской Федерации об административных правонарушениях установлена административная ответственность.</a:t>
            </a:r>
          </a:p>
          <a:p>
            <a:pPr marL="0" indent="0" algn="ctr">
              <a:lnSpc>
                <a:spcPct val="120000"/>
              </a:lnSpc>
              <a:spcBef>
                <a:spcPts val="0"/>
              </a:spcBef>
              <a:buNone/>
            </a:pPr>
            <a:endParaRPr lang="ru-RU" sz="1400" b="1" dirty="0" smtClean="0"/>
          </a:p>
          <a:p>
            <a:pPr marL="0" indent="0">
              <a:lnSpc>
                <a:spcPct val="120000"/>
              </a:lnSpc>
              <a:spcBef>
                <a:spcPts val="0"/>
              </a:spcBef>
              <a:buNone/>
            </a:pPr>
            <a:r>
              <a:rPr lang="ru-RU" sz="1400" dirty="0" smtClean="0"/>
              <a:t/>
            </a:r>
            <a:br>
              <a:rPr lang="ru-RU" sz="1400" dirty="0" smtClean="0"/>
            </a:br>
            <a:endParaRPr lang="ru-RU" sz="1000" dirty="0"/>
          </a:p>
        </p:txBody>
      </p:sp>
      <p:sp>
        <p:nvSpPr>
          <p:cNvPr id="4" name="Горизонтальный свиток 3"/>
          <p:cNvSpPr/>
          <p:nvPr/>
        </p:nvSpPr>
        <p:spPr>
          <a:xfrm>
            <a:off x="187890" y="4054416"/>
            <a:ext cx="11674258" cy="2616628"/>
          </a:xfrm>
          <a:prstGeom prst="horizontalScroll">
            <a:avLst/>
          </a:prstGeom>
          <a:solidFill>
            <a:schemeClr val="accent1">
              <a:lumMod val="60000"/>
              <a:lumOff val="40000"/>
              <a:alpha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ru-RU" b="1" dirty="0"/>
              <a:t>Из десяти видов административных наказаний, к несовершеннолетним применяются только два – это предупреждение и административный штраф. </a:t>
            </a:r>
          </a:p>
          <a:p>
            <a:pPr algn="just"/>
            <a:r>
              <a:rPr lang="ru-RU" sz="1600" i="1" dirty="0" smtClean="0"/>
              <a:t>Штраф </a:t>
            </a:r>
            <a:r>
              <a:rPr lang="ru-RU" sz="1600" i="1" dirty="0"/>
              <a:t>может назначаться как мера наказания, как правило, при наличии у несовершеннолетнего самостоятельного заработка или имущества. При отсутствии самостоятельного заработка у несовершеннолетнего административный штраф взыскивается с его родителей или иных законных представителей, к которым относятся </a:t>
            </a:r>
            <a:r>
              <a:rPr lang="ru-RU" sz="1600" i="1" dirty="0" smtClean="0"/>
              <a:t>родители </a:t>
            </a:r>
            <a:endParaRPr lang="ru-RU" i="1" dirty="0"/>
          </a:p>
        </p:txBody>
      </p:sp>
      <p:sp>
        <p:nvSpPr>
          <p:cNvPr id="5" name="Горизонтальный свиток 4"/>
          <p:cNvSpPr/>
          <p:nvPr/>
        </p:nvSpPr>
        <p:spPr>
          <a:xfrm>
            <a:off x="6851737" y="872806"/>
            <a:ext cx="5010411" cy="3181610"/>
          </a:xfrm>
          <a:prstGeom prst="horizontalScroll">
            <a:avLst/>
          </a:prstGeom>
          <a:solidFill>
            <a:schemeClr val="accent1">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ru-RU" sz="1600" b="1" dirty="0"/>
              <a:t>Административной ответственности подлежит лицо, достигшее к моменту совершения административного правонарушения возраста шестнадцати лет (ст. 2.3 КоАП РФ). </a:t>
            </a:r>
          </a:p>
          <a:p>
            <a:pPr>
              <a:lnSpc>
                <a:spcPct val="120000"/>
              </a:lnSpc>
            </a:pPr>
            <a:endParaRPr lang="ru-RU" dirty="0"/>
          </a:p>
          <a:p>
            <a:pPr algn="ctr"/>
            <a:endParaRPr lang="ru-RU" dirty="0"/>
          </a:p>
        </p:txBody>
      </p:sp>
    </p:spTree>
    <p:extLst>
      <p:ext uri="{BB962C8B-B14F-4D97-AF65-F5344CB8AC3E}">
        <p14:creationId xmlns:p14="http://schemas.microsoft.com/office/powerpoint/2010/main" val="4262981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Объект 10"/>
          <p:cNvGraphicFramePr>
            <a:graphicFrameLocks noGrp="1"/>
          </p:cNvGraphicFramePr>
          <p:nvPr>
            <p:ph idx="1"/>
            <p:extLst>
              <p:ext uri="{D42A27DB-BD31-4B8C-83A1-F6EECF244321}">
                <p14:modId xmlns:p14="http://schemas.microsoft.com/office/powerpoint/2010/main" val="616122070"/>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6311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BEBA8EAE-BF5A-486C-A8C5-ECC9F3942E4B}">
                <a14:imgProps xmlns:a14="http://schemas.microsoft.com/office/drawing/2010/main">
                  <a14:imgLayer r:embed="rId3">
                    <a14:imgEffect>
                      <a14:sharpenSoften amount="17000"/>
                    </a14:imgEffect>
                    <a14:imgEffect>
                      <a14:brightnessContrast bright="65000" contrast="23000"/>
                    </a14:imgEffect>
                  </a14:imgLayer>
                </a14:imgProps>
              </a:ext>
              <a:ext uri="{28A0092B-C50C-407E-A947-70E740481C1C}">
                <a14:useLocalDpi xmlns:a14="http://schemas.microsoft.com/office/drawing/2010/main" val="0"/>
              </a:ext>
            </a:extLst>
          </a:blip>
          <a:srcRect r="313" b="6299"/>
          <a:stretch/>
        </p:blipFill>
        <p:spPr>
          <a:xfrm>
            <a:off x="0" y="0"/>
            <a:ext cx="12192000" cy="6883879"/>
          </a:xfrm>
          <a:prstGeom prst="rect">
            <a:avLst/>
          </a:prstGeom>
        </p:spPr>
      </p:pic>
      <p:sp>
        <p:nvSpPr>
          <p:cNvPr id="3" name="Содержимое 2"/>
          <p:cNvSpPr>
            <a:spLocks noGrp="1"/>
          </p:cNvSpPr>
          <p:nvPr>
            <p:ph idx="1"/>
          </p:nvPr>
        </p:nvSpPr>
        <p:spPr>
          <a:xfrm>
            <a:off x="4090576" y="1690333"/>
            <a:ext cx="7903804" cy="2325765"/>
          </a:xfrm>
        </p:spPr>
        <p:txBody>
          <a:bodyPr wrap="square">
            <a:spAutoFit/>
          </a:bodyPr>
          <a:lstStyle/>
          <a:p>
            <a:pPr algn="just">
              <a:lnSpc>
                <a:spcPct val="100000"/>
              </a:lnSpc>
              <a:spcBef>
                <a:spcPts val="0"/>
              </a:spcBef>
              <a:buNone/>
            </a:pPr>
            <a:r>
              <a:rPr lang="ru-RU" sz="3600" dirty="0" smtClean="0">
                <a:latin typeface="+mj-lt"/>
              </a:rPr>
              <a:t> «</a:t>
            </a:r>
            <a:r>
              <a:rPr lang="ru-RU" sz="3600" b="1" dirty="0">
                <a:latin typeface="+mj-lt"/>
              </a:rPr>
              <a:t>Незнание</a:t>
            </a:r>
            <a:r>
              <a:rPr lang="ru-RU" sz="3600" dirty="0">
                <a:latin typeface="+mj-lt"/>
              </a:rPr>
              <a:t> </a:t>
            </a:r>
            <a:r>
              <a:rPr lang="ru-RU" sz="3600" b="1" dirty="0">
                <a:latin typeface="+mj-lt"/>
              </a:rPr>
              <a:t>закона</a:t>
            </a:r>
            <a:r>
              <a:rPr lang="ru-RU" sz="3600" dirty="0">
                <a:latin typeface="+mj-lt"/>
              </a:rPr>
              <a:t> </a:t>
            </a:r>
            <a:r>
              <a:rPr lang="ru-RU" sz="3600" b="1" dirty="0">
                <a:latin typeface="+mj-lt"/>
              </a:rPr>
              <a:t>не</a:t>
            </a:r>
            <a:r>
              <a:rPr lang="ru-RU" sz="3600" dirty="0">
                <a:latin typeface="+mj-lt"/>
              </a:rPr>
              <a:t> </a:t>
            </a:r>
            <a:r>
              <a:rPr lang="ru-RU" sz="3600" dirty="0" smtClean="0">
                <a:latin typeface="+mj-lt"/>
              </a:rPr>
              <a:t> </a:t>
            </a:r>
            <a:r>
              <a:rPr lang="ru-RU" sz="3600" b="1" dirty="0" smtClean="0">
                <a:latin typeface="+mj-lt"/>
              </a:rPr>
              <a:t>освобождает от</a:t>
            </a:r>
            <a:r>
              <a:rPr lang="ru-RU" sz="3600" dirty="0" smtClean="0">
                <a:latin typeface="+mj-lt"/>
              </a:rPr>
              <a:t> </a:t>
            </a:r>
            <a:r>
              <a:rPr lang="ru-RU" sz="3600" b="1" dirty="0">
                <a:latin typeface="+mj-lt"/>
              </a:rPr>
              <a:t>ответственности</a:t>
            </a:r>
            <a:r>
              <a:rPr lang="ru-RU" sz="3600" dirty="0">
                <a:latin typeface="+mj-lt"/>
              </a:rPr>
              <a:t>. </a:t>
            </a:r>
          </a:p>
          <a:p>
            <a:pPr algn="just">
              <a:lnSpc>
                <a:spcPct val="100000"/>
              </a:lnSpc>
              <a:spcBef>
                <a:spcPts val="0"/>
              </a:spcBef>
              <a:buNone/>
            </a:pPr>
            <a:r>
              <a:rPr lang="ru-RU" sz="3600" b="1" dirty="0">
                <a:latin typeface="+mj-lt"/>
              </a:rPr>
              <a:t>А вот знание нередко </a:t>
            </a:r>
            <a:r>
              <a:rPr lang="ru-RU" sz="3600" b="1" dirty="0" smtClean="0">
                <a:latin typeface="+mj-lt"/>
              </a:rPr>
              <a:t> освобождает</a:t>
            </a:r>
            <a:r>
              <a:rPr lang="ru-RU" sz="3600" b="1" dirty="0">
                <a:latin typeface="+mj-lt"/>
              </a:rPr>
              <a:t>»</a:t>
            </a:r>
          </a:p>
          <a:p>
            <a:pPr algn="r">
              <a:buNone/>
            </a:pPr>
            <a:r>
              <a:rPr lang="ru-RU" sz="3200" b="1" dirty="0">
                <a:latin typeface="+mj-lt"/>
              </a:rPr>
              <a:t>(Е. </a:t>
            </a:r>
            <a:r>
              <a:rPr lang="ru-RU" sz="3200" b="1" dirty="0" err="1">
                <a:latin typeface="+mj-lt"/>
              </a:rPr>
              <a:t>Лец</a:t>
            </a:r>
            <a:r>
              <a:rPr lang="ru-RU" sz="3200" b="1" dirty="0" smtClean="0">
                <a:latin typeface="+mj-lt"/>
              </a:rPr>
              <a:t>)</a:t>
            </a:r>
            <a:endParaRPr lang="ru-RU" sz="3200" b="1" dirty="0">
              <a:latin typeface="+mj-lt"/>
            </a:endParaRPr>
          </a:p>
        </p:txBody>
      </p:sp>
    </p:spTree>
    <p:extLst>
      <p:ext uri="{BB962C8B-B14F-4D97-AF65-F5344CB8AC3E}">
        <p14:creationId xmlns:p14="http://schemas.microsoft.com/office/powerpoint/2010/main" val="4132973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371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contrast="20000"/>
                    </a14:imgEffect>
                  </a14:imgLayer>
                </a14:imgProps>
              </a:ext>
              <a:ext uri="{28A0092B-C50C-407E-A947-70E740481C1C}">
                <a14:useLocalDpi xmlns:a14="http://schemas.microsoft.com/office/drawing/2010/main" val="0"/>
              </a:ext>
            </a:extLst>
          </a:blip>
          <a:srcRect t="24340"/>
          <a:stretch/>
        </p:blipFill>
        <p:spPr>
          <a:xfrm>
            <a:off x="0" y="0"/>
            <a:ext cx="12192000" cy="6918385"/>
          </a:xfrm>
          <a:prstGeom prst="rect">
            <a:avLst/>
          </a:prstGeom>
        </p:spPr>
      </p:pic>
      <p:sp>
        <p:nvSpPr>
          <p:cNvPr id="3" name="Объект 2"/>
          <p:cNvSpPr>
            <a:spLocks noGrp="1"/>
          </p:cNvSpPr>
          <p:nvPr>
            <p:ph idx="1"/>
          </p:nvPr>
        </p:nvSpPr>
        <p:spPr>
          <a:xfrm>
            <a:off x="4347713" y="1766172"/>
            <a:ext cx="7571824" cy="4876168"/>
          </a:xfrm>
        </p:spPr>
        <p:txBody>
          <a:bodyPr>
            <a:noAutofit/>
          </a:bodyPr>
          <a:lstStyle/>
          <a:p>
            <a:pPr marL="0" indent="0" algn="just">
              <a:buNone/>
            </a:pPr>
            <a:endParaRPr lang="ru-RU" sz="3200" b="1" dirty="0" smtClean="0"/>
          </a:p>
          <a:p>
            <a:pPr marL="0" indent="0" algn="just">
              <a:buNone/>
            </a:pPr>
            <a:r>
              <a:rPr lang="ru-RU" sz="3200" b="1" i="1" dirty="0" smtClean="0"/>
              <a:t>Согласно статьи 20 (Возраст, с которого наступает уголовная ответственность) Уголовного кодекса Российской Федерации уголовной </a:t>
            </a:r>
            <a:r>
              <a:rPr lang="ru-RU" sz="3200" b="1" i="1" dirty="0"/>
              <a:t>ответственности подлежит лицо, достигшее ко времени совершения преступления шестнадцатилетнего возраста. </a:t>
            </a:r>
            <a:endParaRPr lang="ru-RU" sz="3200" b="1" i="1" dirty="0" smtClean="0"/>
          </a:p>
        </p:txBody>
      </p:sp>
      <p:sp>
        <p:nvSpPr>
          <p:cNvPr id="2" name="Заголовок 1"/>
          <p:cNvSpPr>
            <a:spLocks noGrp="1"/>
          </p:cNvSpPr>
          <p:nvPr>
            <p:ph type="title"/>
          </p:nvPr>
        </p:nvSpPr>
        <p:spPr>
          <a:xfrm>
            <a:off x="950932" y="400834"/>
            <a:ext cx="10556706" cy="1365338"/>
          </a:xfrm>
        </p:spPr>
        <p:txBody>
          <a:bodyPr>
            <a:normAutofit/>
          </a:bodyPr>
          <a:lstStyle/>
          <a:p>
            <a:pPr algn="ctr"/>
            <a:r>
              <a:rPr lang="ru-RU" b="1" dirty="0" smtClean="0"/>
              <a:t>Возраст, с которого наступает уголовная ответственность</a:t>
            </a:r>
            <a:endParaRPr lang="ru-RU" dirty="0"/>
          </a:p>
        </p:txBody>
      </p:sp>
    </p:spTree>
    <p:extLst>
      <p:ext uri="{BB962C8B-B14F-4D97-AF65-F5344CB8AC3E}">
        <p14:creationId xmlns:p14="http://schemas.microsoft.com/office/powerpoint/2010/main" val="156852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22000"/>
          </a:schemeClr>
        </a:solid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a:xfrm>
            <a:off x="3788058" y="255160"/>
            <a:ext cx="4688910" cy="207018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smtClean="0">
              <a:solidFill>
                <a:srgbClr val="FFFF00"/>
              </a:solidFill>
            </a:endParaRPr>
          </a:p>
          <a:p>
            <a:pPr algn="ctr"/>
            <a:r>
              <a:rPr lang="ru-RU" sz="2000" b="1" dirty="0" smtClean="0">
                <a:solidFill>
                  <a:schemeClr val="tx1"/>
                </a:solidFill>
              </a:rPr>
              <a:t>Однако</a:t>
            </a:r>
            <a:r>
              <a:rPr lang="ru-RU" sz="2000" b="1" dirty="0">
                <a:solidFill>
                  <a:schemeClr val="tx1"/>
                </a:solidFill>
              </a:rPr>
              <a:t>! </a:t>
            </a:r>
            <a:endParaRPr lang="ru-RU" sz="2000" b="1" dirty="0" smtClean="0">
              <a:solidFill>
                <a:schemeClr val="tx1"/>
              </a:solidFill>
            </a:endParaRPr>
          </a:p>
          <a:p>
            <a:pPr algn="ctr"/>
            <a:r>
              <a:rPr lang="ru-RU" sz="2000" b="1" dirty="0" smtClean="0">
                <a:solidFill>
                  <a:schemeClr val="tx1"/>
                </a:solidFill>
              </a:rPr>
              <a:t>Лица</a:t>
            </a:r>
            <a:r>
              <a:rPr lang="ru-RU" sz="2000" b="1" dirty="0">
                <a:solidFill>
                  <a:schemeClr val="tx1"/>
                </a:solidFill>
              </a:rPr>
              <a:t>, достигшие ко времени совершения преступления четырнадцатилетнего возраста, подлежат уголовной ответственности за совершение </a:t>
            </a:r>
            <a:r>
              <a:rPr lang="ru-RU" sz="2000" b="1" dirty="0" smtClean="0">
                <a:solidFill>
                  <a:schemeClr val="tx1"/>
                </a:solidFill>
              </a:rPr>
              <a:t>преступлений</a:t>
            </a:r>
            <a:endParaRPr lang="ru-RU" sz="2000" b="1" dirty="0">
              <a:solidFill>
                <a:schemeClr val="tx1"/>
              </a:solidFill>
            </a:endParaRPr>
          </a:p>
          <a:p>
            <a:pPr algn="ctr"/>
            <a:endParaRPr lang="ru-RU" dirty="0"/>
          </a:p>
        </p:txBody>
      </p:sp>
      <p:sp>
        <p:nvSpPr>
          <p:cNvPr id="2" name="Скругленный прямоугольник 1"/>
          <p:cNvSpPr/>
          <p:nvPr/>
        </p:nvSpPr>
        <p:spPr>
          <a:xfrm>
            <a:off x="8709764" y="-6262"/>
            <a:ext cx="3482236"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300" dirty="0" smtClean="0"/>
          </a:p>
          <a:p>
            <a:pPr algn="just"/>
            <a:r>
              <a:rPr lang="ru-RU" sz="1300" dirty="0" smtClean="0"/>
              <a:t>несообщение </a:t>
            </a:r>
            <a:r>
              <a:rPr lang="ru-RU" sz="1300" dirty="0"/>
              <a:t>о преступлении (статья 205.6), захват заложника (статья 206), заведомо ложное сообщение об акте терроризма (статья 207), участие в незаконном вооруженном формировании (часть вторая статьи 208), вандализм (статья 214</a:t>
            </a:r>
            <a:r>
              <a:rPr lang="ru-RU" sz="1300" dirty="0" smtClean="0"/>
              <a:t>), </a:t>
            </a:r>
            <a:r>
              <a:rPr lang="ru-RU" sz="1300" dirty="0"/>
              <a:t>хищение либо вымогательство наркотических средств или психотропных веществ (статья 229), приведение в негодность транспортных средств или путей сообщения (статья 267), посягательство на жизнь государственного или общественного деятеля (статья 277</a:t>
            </a:r>
            <a:r>
              <a:rPr lang="ru-RU" sz="1300" dirty="0" smtClean="0"/>
              <a:t>),</a:t>
            </a:r>
            <a:r>
              <a:rPr lang="ru-RU" sz="1300" dirty="0"/>
              <a:t> хищение либо вымогательство оружия, боеприпасов, взрывчатых веществ и взрывных устройств (статья 226), </a:t>
            </a:r>
          </a:p>
          <a:p>
            <a:r>
              <a:rPr lang="ru-RU" sz="1300" dirty="0"/>
              <a:t>нападение на лиц или учреждения, которые пользуются международной защитой (статья 360), акт международного терроризма (статья 361</a:t>
            </a:r>
            <a:r>
              <a:rPr lang="ru-RU" sz="1300" dirty="0" smtClean="0"/>
              <a:t>),</a:t>
            </a:r>
            <a:endParaRPr lang="ru-RU" sz="1300" dirty="0"/>
          </a:p>
          <a:p>
            <a:pPr algn="just"/>
            <a:r>
              <a:rPr lang="ru-RU" sz="1300" dirty="0"/>
              <a:t>незаконные приобретение, передачу, сбыт, хранение, перевозку или ношение взрывчатых веществ или взрывных устройств (статья 222.1), </a:t>
            </a:r>
          </a:p>
          <a:p>
            <a:r>
              <a:rPr lang="ru-RU" sz="1300" dirty="0"/>
              <a:t>незаконное изготовление взрывчатых веществ или взрывных устройств (статья 223.1) </a:t>
            </a:r>
          </a:p>
          <a:p>
            <a:pPr algn="ctr"/>
            <a:endParaRPr lang="ru-RU" dirty="0"/>
          </a:p>
        </p:txBody>
      </p:sp>
      <p:sp>
        <p:nvSpPr>
          <p:cNvPr id="19" name="Скругленный прямоугольник 18"/>
          <p:cNvSpPr/>
          <p:nvPr/>
        </p:nvSpPr>
        <p:spPr>
          <a:xfrm>
            <a:off x="0" y="-12524"/>
            <a:ext cx="3482235" cy="6864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p>
          <a:p>
            <a:endParaRPr lang="ru-RU" sz="1200" dirty="0"/>
          </a:p>
          <a:p>
            <a:endParaRPr lang="ru-RU" sz="1200" dirty="0" smtClean="0"/>
          </a:p>
          <a:p>
            <a:endParaRPr lang="ru-RU" sz="1200" dirty="0"/>
          </a:p>
          <a:p>
            <a:r>
              <a:rPr lang="ru-RU" sz="1200" dirty="0" smtClean="0"/>
              <a:t>убийство </a:t>
            </a:r>
            <a:r>
              <a:rPr lang="ru-RU" sz="1200" dirty="0"/>
              <a:t>(статья 105), умышленное причинение тяжкого вреда здоровью (статья 111), умышленное причинение средней тяжести вреда здоровью (статья 112), похищение человека (статья 126), изнасилование (статья 131), насильственные действия сексуального характера (статья 132), кражу (статья 158), грабеж (статья 161), разбой (статья 162) </a:t>
            </a:r>
          </a:p>
          <a:p>
            <a:r>
              <a:rPr lang="ru-RU" sz="1200" dirty="0"/>
              <a:t>вымогательство (статья 163), неправомерное завладение автомобилем или иным транспортным средством без цели хищения (статья 166), умышленные уничтожение или повреждение имущества при отягчающих обстоятельствах (часть вторая статьи 167</a:t>
            </a:r>
            <a:r>
              <a:rPr lang="ru-RU" sz="1200" dirty="0" smtClean="0"/>
              <a:t>), </a:t>
            </a:r>
            <a:r>
              <a:rPr lang="ru-RU" sz="1200" dirty="0"/>
              <a:t>угон судна воздушного или водного транспорта либо железнодорожного подвижного состава (статья 211), участие в массовых беспорядках (часть вторая статьи 212), хулиганство при отягчающих обстоятельствах (части вторая и третья статьи 213</a:t>
            </a:r>
            <a:r>
              <a:rPr lang="ru-RU" sz="1200" dirty="0" smtClean="0"/>
              <a:t>), </a:t>
            </a:r>
            <a:r>
              <a:rPr lang="ru-RU" sz="1200" dirty="0"/>
              <a:t>террористический акт (статья 205), прохождение обучения в целях осуществления террористической деятельности (статья 205.3), участие в террористическом сообществе (часть вторая статьи 205.4), участие в деятельности террористической организации (часть вторая статьи 205.5) </a:t>
            </a:r>
          </a:p>
          <a:p>
            <a:endParaRPr lang="ru-RU" sz="1300" dirty="0"/>
          </a:p>
          <a:p>
            <a:endParaRPr lang="ru-RU" sz="1300" dirty="0"/>
          </a:p>
          <a:p>
            <a:pPr algn="just"/>
            <a:endParaRPr lang="ru-RU" sz="13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211" y="2542784"/>
            <a:ext cx="4588603" cy="29875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8751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19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7655" y="-13648"/>
            <a:ext cx="10515600" cy="1325563"/>
          </a:xfrm>
        </p:spPr>
        <p:txBody>
          <a:bodyPr/>
          <a:lstStyle/>
          <a:p>
            <a:r>
              <a:rPr lang="ru-RU" dirty="0" smtClean="0">
                <a:solidFill>
                  <a:schemeClr val="accent3">
                    <a:lumMod val="75000"/>
                  </a:schemeClr>
                </a:solidFill>
              </a:rPr>
              <a:t>Что такое кража?</a:t>
            </a:r>
            <a:br>
              <a:rPr lang="ru-RU" dirty="0" smtClean="0">
                <a:solidFill>
                  <a:schemeClr val="accent3">
                    <a:lumMod val="75000"/>
                  </a:schemeClr>
                </a:solidFill>
              </a:rPr>
            </a:br>
            <a:endParaRPr lang="ru-RU" dirty="0">
              <a:solidFill>
                <a:schemeClr val="accent3">
                  <a:lumMod val="75000"/>
                </a:schemeClr>
              </a:solidFill>
            </a:endParaRPr>
          </a:p>
        </p:txBody>
      </p:sp>
      <p:sp>
        <p:nvSpPr>
          <p:cNvPr id="3" name="Объект 2"/>
          <p:cNvSpPr>
            <a:spLocks noGrp="1"/>
          </p:cNvSpPr>
          <p:nvPr>
            <p:ph idx="1"/>
          </p:nvPr>
        </p:nvSpPr>
        <p:spPr>
          <a:xfrm>
            <a:off x="2775538" y="649134"/>
            <a:ext cx="6713949" cy="932208"/>
          </a:xfrm>
        </p:spPr>
        <p:txBody>
          <a:bodyPr>
            <a:normAutofit lnSpcReduction="10000"/>
          </a:bodyPr>
          <a:lstStyle/>
          <a:p>
            <a:pPr marL="0" indent="0" algn="ctr">
              <a:buNone/>
            </a:pPr>
            <a:r>
              <a:rPr lang="ru-RU" sz="3200" dirty="0" smtClean="0"/>
              <a:t>Кража (статья 158 УК РФ) – это </a:t>
            </a:r>
            <a:r>
              <a:rPr lang="ru-RU" sz="3200" b="1" dirty="0" smtClean="0"/>
              <a:t>тайное хищение </a:t>
            </a:r>
            <a:r>
              <a:rPr lang="ru-RU" sz="3200" dirty="0"/>
              <a:t>чужого </a:t>
            </a:r>
            <a:r>
              <a:rPr lang="ru-RU" sz="3200" dirty="0" smtClean="0"/>
              <a:t>имущества</a:t>
            </a:r>
            <a:endParaRPr lang="ru-RU" sz="3600"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9556" y1="21875" x2="61333" y2="29911"/>
                        <a14:foregroundMark x1="61333" y1="29911" x2="67556" y2="30357"/>
                        <a14:foregroundMark x1="67556" y1="30357" x2="67556" y2="24554"/>
                      </a14:backgroundRemoval>
                    </a14:imgEffect>
                  </a14:imgLayer>
                </a14:imgProps>
              </a:ext>
              <a:ext uri="{28A0092B-C50C-407E-A947-70E740481C1C}">
                <a14:useLocalDpi xmlns:a14="http://schemas.microsoft.com/office/drawing/2010/main" val="0"/>
              </a:ext>
            </a:extLst>
          </a:blip>
          <a:stretch>
            <a:fillRect/>
          </a:stretch>
        </p:blipFill>
        <p:spPr>
          <a:xfrm>
            <a:off x="-16919" y="-13649"/>
            <a:ext cx="3619093" cy="3603009"/>
          </a:xfrm>
          <a:prstGeom prst="rect">
            <a:avLst/>
          </a:prstGeom>
        </p:spPr>
      </p:pic>
      <p:sp>
        <p:nvSpPr>
          <p:cNvPr id="5" name="Прямоугольник 4"/>
          <p:cNvSpPr/>
          <p:nvPr/>
        </p:nvSpPr>
        <p:spPr>
          <a:xfrm>
            <a:off x="129049" y="2384834"/>
            <a:ext cx="7895835" cy="4585871"/>
          </a:xfrm>
          <a:prstGeom prst="rect">
            <a:avLst/>
          </a:prstGeom>
        </p:spPr>
        <p:txBody>
          <a:bodyPr wrap="square">
            <a:spAutoFit/>
          </a:bodyPr>
          <a:lstStyle/>
          <a:p>
            <a:pPr indent="342900" algn="ctr"/>
            <a:endParaRPr lang="ru-RU" sz="2400" b="1" dirty="0" smtClean="0">
              <a:solidFill>
                <a:schemeClr val="accent3">
                  <a:lumMod val="75000"/>
                </a:schemeClr>
              </a:solidFill>
              <a:latin typeface="Times New Roman" panose="02020603050405020304" pitchFamily="18" charset="0"/>
            </a:endParaRPr>
          </a:p>
          <a:p>
            <a:pPr indent="342900" algn="ctr"/>
            <a:r>
              <a:rPr lang="ru-RU" sz="2400" b="1" dirty="0" smtClean="0">
                <a:solidFill>
                  <a:schemeClr val="accent3">
                    <a:lumMod val="75000"/>
                  </a:schemeClr>
                </a:solidFill>
                <a:latin typeface="Times New Roman" panose="02020603050405020304" pitchFamily="18" charset="0"/>
              </a:rPr>
              <a:t>Под признаки уголовно наказуемого деяния попадает кража совершенная</a:t>
            </a:r>
            <a:r>
              <a:rPr lang="ru-RU" sz="2400" b="1" dirty="0">
                <a:solidFill>
                  <a:schemeClr val="accent3">
                    <a:lumMod val="75000"/>
                  </a:schemeClr>
                </a:solidFill>
                <a:latin typeface="Times New Roman" panose="02020603050405020304" pitchFamily="18" charset="0"/>
              </a:rPr>
              <a:t>: </a:t>
            </a:r>
          </a:p>
          <a:p>
            <a:pPr marL="285750" indent="-285750" algn="just">
              <a:buFont typeface="Arial" panose="020B0604020202020204" pitchFamily="34" charset="0"/>
              <a:buChar char="•"/>
            </a:pPr>
            <a:r>
              <a:rPr lang="ru-RU" sz="2000" dirty="0" smtClean="0">
                <a:latin typeface="Times New Roman" panose="02020603050405020304" pitchFamily="18" charset="0"/>
              </a:rPr>
              <a:t>группой </a:t>
            </a:r>
            <a:r>
              <a:rPr lang="ru-RU" sz="2000" dirty="0">
                <a:latin typeface="Times New Roman" panose="02020603050405020304" pitchFamily="18" charset="0"/>
              </a:rPr>
              <a:t>лиц по предварительному сговору; </a:t>
            </a:r>
          </a:p>
          <a:p>
            <a:pPr marL="285750" indent="-285750" algn="just">
              <a:buFont typeface="Arial" panose="020B0604020202020204" pitchFamily="34" charset="0"/>
              <a:buChar char="•"/>
            </a:pPr>
            <a:r>
              <a:rPr lang="ru-RU" sz="2000" dirty="0" smtClean="0">
                <a:latin typeface="Times New Roman" panose="02020603050405020304" pitchFamily="18" charset="0"/>
              </a:rPr>
              <a:t>с </a:t>
            </a:r>
            <a:r>
              <a:rPr lang="ru-RU" sz="2000" dirty="0">
                <a:latin typeface="Times New Roman" panose="02020603050405020304" pitchFamily="18" charset="0"/>
              </a:rPr>
              <a:t>незаконным проникновением в помещение либо иное хранилище; </a:t>
            </a:r>
          </a:p>
          <a:p>
            <a:pPr marL="285750" indent="-285750" algn="just">
              <a:buFont typeface="Arial" panose="020B0604020202020204" pitchFamily="34" charset="0"/>
              <a:buChar char="•"/>
            </a:pPr>
            <a:r>
              <a:rPr lang="ru-RU" sz="2000" dirty="0" smtClean="0">
                <a:latin typeface="Times New Roman" panose="02020603050405020304" pitchFamily="18" charset="0"/>
              </a:rPr>
              <a:t>с </a:t>
            </a:r>
            <a:r>
              <a:rPr lang="ru-RU" sz="2000" dirty="0">
                <a:latin typeface="Times New Roman" panose="02020603050405020304" pitchFamily="18" charset="0"/>
              </a:rPr>
              <a:t>причинением значительного ущерба </a:t>
            </a:r>
            <a:r>
              <a:rPr lang="ru-RU" sz="2000" dirty="0" smtClean="0">
                <a:latin typeface="Times New Roman" panose="02020603050405020304" pitchFamily="18" charset="0"/>
              </a:rPr>
              <a:t>гражданину (более 5000 рублей); </a:t>
            </a:r>
            <a:endParaRPr lang="ru-RU" sz="2000" dirty="0">
              <a:latin typeface="Times New Roman" panose="02020603050405020304" pitchFamily="18" charset="0"/>
            </a:endParaRPr>
          </a:p>
          <a:p>
            <a:pPr marL="285750" indent="-285750" algn="just">
              <a:buFont typeface="Arial" panose="020B0604020202020204" pitchFamily="34" charset="0"/>
              <a:buChar char="•"/>
            </a:pPr>
            <a:r>
              <a:rPr lang="ru-RU" sz="2000" dirty="0" smtClean="0">
                <a:latin typeface="Times New Roman" panose="02020603050405020304" pitchFamily="18" charset="0"/>
              </a:rPr>
              <a:t>из </a:t>
            </a:r>
            <a:r>
              <a:rPr lang="ru-RU" sz="2000" dirty="0">
                <a:latin typeface="Times New Roman" panose="02020603050405020304" pitchFamily="18" charset="0"/>
              </a:rPr>
              <a:t>одежды, сумки или другой ручной клади, находившихся при </a:t>
            </a:r>
            <a:r>
              <a:rPr lang="ru-RU" sz="2000" dirty="0" smtClean="0">
                <a:latin typeface="Times New Roman" panose="02020603050405020304" pitchFamily="18" charset="0"/>
              </a:rPr>
              <a:t>потерпевшем;  </a:t>
            </a:r>
            <a:endParaRPr lang="ru-RU" sz="2000" dirty="0">
              <a:latin typeface="Times New Roman" panose="02020603050405020304" pitchFamily="18" charset="0"/>
            </a:endParaRPr>
          </a:p>
          <a:p>
            <a:pPr marL="285750" indent="-285750" algn="just">
              <a:buFont typeface="Arial" panose="020B0604020202020204" pitchFamily="34" charset="0"/>
              <a:buChar char="•"/>
            </a:pPr>
            <a:r>
              <a:rPr lang="ru-RU" sz="2000" dirty="0" smtClean="0">
                <a:latin typeface="Times New Roman" panose="02020603050405020304" pitchFamily="18" charset="0"/>
              </a:rPr>
              <a:t>с </a:t>
            </a:r>
            <a:r>
              <a:rPr lang="ru-RU" sz="2000" dirty="0">
                <a:latin typeface="Times New Roman" panose="02020603050405020304" pitchFamily="18" charset="0"/>
              </a:rPr>
              <a:t>незаконным проникновением в жилище; </a:t>
            </a:r>
          </a:p>
          <a:p>
            <a:pPr marL="285750" indent="-285750" algn="just">
              <a:buFont typeface="Arial" panose="020B0604020202020204" pitchFamily="34" charset="0"/>
              <a:buChar char="•"/>
            </a:pPr>
            <a:r>
              <a:rPr lang="ru-RU" sz="2000" dirty="0" smtClean="0">
                <a:latin typeface="Times New Roman" panose="02020603050405020304" pitchFamily="18" charset="0"/>
              </a:rPr>
              <a:t>с </a:t>
            </a:r>
            <a:r>
              <a:rPr lang="ru-RU" sz="2000" dirty="0">
                <a:latin typeface="Times New Roman" panose="02020603050405020304" pitchFamily="18" charset="0"/>
              </a:rPr>
              <a:t>банковского счета, а равно в отношении электронных денежных средств (при отсутствии признаков преступления, предусмотренного статьей 159.3 </a:t>
            </a:r>
            <a:r>
              <a:rPr lang="ru-RU" sz="2000" dirty="0" smtClean="0">
                <a:latin typeface="Times New Roman" panose="02020603050405020304" pitchFamily="18" charset="0"/>
              </a:rPr>
              <a:t>УК РФ);</a:t>
            </a:r>
          </a:p>
          <a:p>
            <a:pPr marL="285750" indent="-285750" algn="just">
              <a:buFont typeface="Arial" panose="020B0604020202020204" pitchFamily="34" charset="0"/>
              <a:buChar char="•"/>
            </a:pPr>
            <a:r>
              <a:rPr lang="ru-RU" sz="2000" dirty="0" smtClean="0">
                <a:latin typeface="Times New Roman" panose="02020603050405020304" pitchFamily="18" charset="0"/>
              </a:rPr>
              <a:t>совершенная </a:t>
            </a:r>
            <a:r>
              <a:rPr lang="ru-RU" sz="2000" dirty="0">
                <a:latin typeface="Times New Roman" panose="02020603050405020304" pitchFamily="18" charset="0"/>
              </a:rPr>
              <a:t>организованной </a:t>
            </a:r>
            <a:r>
              <a:rPr lang="ru-RU" sz="2000" dirty="0" smtClean="0">
                <a:latin typeface="Times New Roman" panose="02020603050405020304" pitchFamily="18" charset="0"/>
              </a:rPr>
              <a:t>группой. </a:t>
            </a:r>
            <a:endParaRPr lang="ru-RU" sz="2000" dirty="0">
              <a:latin typeface="Times New Roman" panose="02020603050405020304" pitchFamily="18" charset="0"/>
            </a:endParaRPr>
          </a:p>
        </p:txBody>
      </p:sp>
      <p:sp>
        <p:nvSpPr>
          <p:cNvPr id="6" name="Горизонтальный свиток 5"/>
          <p:cNvSpPr/>
          <p:nvPr/>
        </p:nvSpPr>
        <p:spPr>
          <a:xfrm>
            <a:off x="8256896" y="2497540"/>
            <a:ext cx="3896982" cy="4360460"/>
          </a:xfrm>
          <a:prstGeom prst="horizont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a:t>Тайное хищение чужого имущества – это незаконное действия лица, направленное на изъятие имущества в отсутствие владельца или посторонних лиц,  а также в присутствии посторонних лиц, но незаметно для них. </a:t>
            </a:r>
          </a:p>
          <a:p>
            <a:pPr algn="ctr"/>
            <a:endParaRPr lang="ru-RU" dirty="0"/>
          </a:p>
        </p:txBody>
      </p:sp>
      <p:pic>
        <p:nvPicPr>
          <p:cNvPr id="7" name="Рисунок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4565" y1="25090" x2="24565" y2="25090"/>
                        <a14:foregroundMark x1="28478" y1="29152" x2="28478" y2="29152"/>
                        <a14:foregroundMark x1="34130" y1="26643" x2="34130" y2="26643"/>
                        <a14:foregroundMark x1="35435" y1="22820" x2="35435" y2="22820"/>
                        <a14:foregroundMark x1="34674" y1="19355" x2="34674" y2="19355"/>
                        <a14:foregroundMark x1="30761" y1="22700" x2="30761" y2="22700"/>
                        <a14:foregroundMark x1="25652" y1="24970" x2="25652" y2="24970"/>
                        <a14:foregroundMark x1="21739" y1="25687" x2="21739" y2="25687"/>
                        <a14:foregroundMark x1="20217" y1="25568" x2="20217" y2="25568"/>
                        <a14:foregroundMark x1="20543" y1="28793" x2="20543" y2="28793"/>
                        <a14:foregroundMark x1="23696" y1="31422" x2="23696" y2="31422"/>
                        <a14:foregroundMark x1="26087" y1="29271" x2="26087" y2="29271"/>
                        <a14:foregroundMark x1="24022" y1="27121" x2="24022" y2="27121"/>
                        <a14:foregroundMark x1="23587" y1="25329" x2="23587" y2="25329"/>
                        <a14:foregroundMark x1="23587" y1="28196" x2="23587" y2="28196"/>
                        <a14:foregroundMark x1="24674" y1="25090" x2="24674" y2="26404"/>
                        <a14:foregroundMark x1="24674" y1="26882" x2="27609" y2="29271"/>
                        <a14:foregroundMark x1="27609" y1="29510" x2="33804" y2="28076"/>
                        <a14:foregroundMark x1="33913" y1="27957" x2="36848" y2="23417"/>
                        <a14:foregroundMark x1="36957" y1="23178" x2="34783" y2="18041"/>
                        <a14:foregroundMark x1="34239" y1="18280" x2="24130" y2="24492"/>
                        <a14:foregroundMark x1="23478" y1="24731" x2="19565" y2="24731"/>
                        <a14:foregroundMark x1="19674" y1="24970" x2="20109" y2="29510"/>
                        <a14:foregroundMark x1="20326" y1="29988" x2="25217" y2="32497"/>
                        <a14:foregroundMark x1="19783" y1="25568" x2="20652" y2="29988"/>
                        <a14:foregroundMark x1="22500" y1="31302" x2="27065" y2="29391"/>
                        <a14:foregroundMark x1="27174" y1="29391" x2="32717" y2="28554"/>
                        <a14:foregroundMark x1="33370" y1="28076" x2="38043" y2="21625"/>
                        <a14:foregroundMark x1="38043" y1="21625" x2="34674" y2="18160"/>
                        <a14:foregroundMark x1="34674" y1="18160" x2="24022" y2="25209"/>
                        <a14:foregroundMark x1="25761" y1="25090" x2="26087" y2="28196"/>
                        <a14:foregroundMark x1="27391" y1="24492" x2="28043" y2="29032"/>
                        <a14:foregroundMark x1="29674" y1="23178" x2="31304" y2="28554"/>
                        <a14:foregroundMark x1="32391" y1="21625" x2="33913" y2="26165"/>
                        <a14:foregroundMark x1="33587" y1="20430" x2="35435" y2="22820"/>
                      </a14:backgroundRemoval>
                    </a14:imgEffect>
                  </a14:imgLayer>
                </a14:imgProps>
              </a:ext>
              <a:ext uri="{28A0092B-C50C-407E-A947-70E740481C1C}">
                <a14:useLocalDpi xmlns:a14="http://schemas.microsoft.com/office/drawing/2010/main" val="0"/>
              </a:ext>
            </a:extLst>
          </a:blip>
          <a:stretch>
            <a:fillRect/>
          </a:stretch>
        </p:blipFill>
        <p:spPr>
          <a:xfrm>
            <a:off x="8439985" y="-283074"/>
            <a:ext cx="4256438" cy="3872434"/>
          </a:xfrm>
          <a:prstGeom prst="rect">
            <a:avLst/>
          </a:prstGeom>
        </p:spPr>
      </p:pic>
    </p:spTree>
    <p:extLst>
      <p:ext uri="{BB962C8B-B14F-4D97-AF65-F5344CB8AC3E}">
        <p14:creationId xmlns:p14="http://schemas.microsoft.com/office/powerpoint/2010/main" val="1556082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5">
                <a:lumMod val="20000"/>
                <a:lumOff val="80000"/>
              </a:schemeClr>
            </a:gs>
            <a:gs pos="98000">
              <a:schemeClr val="bg2">
                <a:tint val="98000"/>
                <a:satMod val="130000"/>
                <a:shade val="90000"/>
                <a:lumMod val="103000"/>
              </a:schemeClr>
            </a:gs>
            <a:gs pos="8000">
              <a:schemeClr val="bg2">
                <a:shade val="63000"/>
                <a:satMod val="12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Горизонтальный свиток 3"/>
          <p:cNvSpPr/>
          <p:nvPr/>
        </p:nvSpPr>
        <p:spPr>
          <a:xfrm>
            <a:off x="122027" y="1490641"/>
            <a:ext cx="5900142" cy="4689948"/>
          </a:xfrm>
          <a:prstGeom prst="horizontalScroll">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i="1" dirty="0" smtClean="0"/>
              <a:t>Открытое хищение </a:t>
            </a:r>
            <a:r>
              <a:rPr lang="ru-RU" i="1" dirty="0"/>
              <a:t>чужого имущества – это такое хищение, которое совершается в присутствии собственника или иного владельца имущества либо на виду у посторонних, когда лицо, совершающее это преступление, сознает, что присутствующие при этом лица понимают противоправный характер его действий независимо от того, принимали ли они меры к пресечению этих действий или нет. </a:t>
            </a:r>
          </a:p>
        </p:txBody>
      </p:sp>
      <p:pic>
        <p:nvPicPr>
          <p:cNvPr id="7" name="Рисунок 6"/>
          <p:cNvPicPr>
            <a:picLocks noChangeAspect="1"/>
          </p:cNvPicPr>
          <p:nvPr/>
        </p:nvPicPr>
        <p:blipFill rotWithShape="1">
          <a:blip r:embed="rId2">
            <a:extLst>
              <a:ext uri="{BEBA8EAE-BF5A-486C-A8C5-ECC9F3942E4B}">
                <a14:imgProps xmlns:a14="http://schemas.microsoft.com/office/drawing/2010/main">
                  <a14:imgLayer r:embed="rId3">
                    <a14:imgEffect>
                      <a14:sharpenSoften amount="12000"/>
                    </a14:imgEffect>
                    <a14:imgEffect>
                      <a14:brightnessContrast bright="51000" contrast="-8000"/>
                    </a14:imgEffect>
                  </a14:imgLayer>
                </a14:imgProps>
              </a:ext>
              <a:ext uri="{28A0092B-C50C-407E-A947-70E740481C1C}">
                <a14:useLocalDpi xmlns:a14="http://schemas.microsoft.com/office/drawing/2010/main" val="0"/>
              </a:ext>
            </a:extLst>
          </a:blip>
          <a:srcRect l="16486" r="6238"/>
          <a:stretch/>
        </p:blipFill>
        <p:spPr>
          <a:xfrm>
            <a:off x="6022169" y="1319502"/>
            <a:ext cx="6388196" cy="4861087"/>
          </a:xfrm>
          <a:prstGeom prst="rect">
            <a:avLst/>
          </a:prstGeom>
          <a:effectLst>
            <a:softEdge rad="292100"/>
          </a:effectLst>
        </p:spPr>
      </p:pic>
      <p:sp>
        <p:nvSpPr>
          <p:cNvPr id="2" name="Заголовок 1"/>
          <p:cNvSpPr>
            <a:spLocks noGrp="1"/>
          </p:cNvSpPr>
          <p:nvPr>
            <p:ph type="title"/>
          </p:nvPr>
        </p:nvSpPr>
        <p:spPr>
          <a:xfrm>
            <a:off x="3549154" y="18103"/>
            <a:ext cx="5172501" cy="640558"/>
          </a:xfrm>
        </p:spPr>
        <p:txBody>
          <a:bodyPr>
            <a:normAutofit fontScale="90000"/>
          </a:bodyPr>
          <a:lstStyle/>
          <a:p>
            <a:r>
              <a:rPr lang="ru-RU" dirty="0" smtClean="0"/>
              <a:t>Что такое грабеж?</a:t>
            </a:r>
            <a:endParaRPr lang="ru-RU" dirty="0"/>
          </a:p>
        </p:txBody>
      </p:sp>
      <p:sp>
        <p:nvSpPr>
          <p:cNvPr id="3" name="Объект 2"/>
          <p:cNvSpPr>
            <a:spLocks noGrp="1"/>
          </p:cNvSpPr>
          <p:nvPr>
            <p:ph idx="1"/>
          </p:nvPr>
        </p:nvSpPr>
        <p:spPr>
          <a:xfrm>
            <a:off x="2593431" y="552684"/>
            <a:ext cx="6128224" cy="923838"/>
          </a:xfrm>
        </p:spPr>
        <p:txBody>
          <a:bodyPr/>
          <a:lstStyle/>
          <a:p>
            <a:pPr marL="0" indent="0">
              <a:buNone/>
            </a:pPr>
            <a:r>
              <a:rPr lang="ru-RU" dirty="0" smtClean="0"/>
              <a:t>Грабеж – это открытое хищение </a:t>
            </a:r>
            <a:r>
              <a:rPr lang="ru-RU" dirty="0"/>
              <a:t>чужого </a:t>
            </a:r>
            <a:r>
              <a:rPr lang="ru-RU" dirty="0" smtClean="0"/>
              <a:t>имущества (статья 161 УК РФ) </a:t>
            </a:r>
          </a:p>
          <a:p>
            <a:endParaRPr lang="ru-RU" dirty="0"/>
          </a:p>
        </p:txBody>
      </p:sp>
    </p:spTree>
    <p:extLst>
      <p:ext uri="{BB962C8B-B14F-4D97-AF65-F5344CB8AC3E}">
        <p14:creationId xmlns:p14="http://schemas.microsoft.com/office/powerpoint/2010/main" val="1005359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atin typeface="Times New Roman" panose="02020603050405020304" pitchFamily="18" charset="0"/>
              </a:rPr>
              <a:t>Под признаки уголовно наказуемого деяния попадает грабеж совершенный:</a:t>
            </a:r>
            <a:endParaRPr lang="ru-RU" dirty="0"/>
          </a:p>
        </p:txBody>
      </p:sp>
      <p:sp>
        <p:nvSpPr>
          <p:cNvPr id="4" name="Прямоугольник 3"/>
          <p:cNvSpPr/>
          <p:nvPr/>
        </p:nvSpPr>
        <p:spPr>
          <a:xfrm>
            <a:off x="236662" y="1400016"/>
            <a:ext cx="5700114" cy="4770537"/>
          </a:xfrm>
          <a:prstGeom prst="rect">
            <a:avLst/>
          </a:prstGeom>
        </p:spPr>
        <p:txBody>
          <a:bodyPr wrap="square">
            <a:spAutoFit/>
          </a:bodyPr>
          <a:lstStyle/>
          <a:p>
            <a:pPr indent="342900" algn="ctr"/>
            <a:r>
              <a:rPr lang="ru-RU" sz="2400" b="1" dirty="0" smtClean="0">
                <a:latin typeface="Times New Roman" panose="02020603050405020304" pitchFamily="18" charset="0"/>
              </a:rPr>
              <a:t> </a:t>
            </a:r>
            <a:endParaRPr lang="ru-RU" sz="2400" b="1" dirty="0">
              <a:latin typeface="Times New Roman" panose="02020603050405020304" pitchFamily="18" charset="0"/>
            </a:endParaRPr>
          </a:p>
          <a:p>
            <a:pPr marL="285750" indent="-285750" algn="just">
              <a:buFont typeface="Arial" panose="020B0604020202020204" pitchFamily="34" charset="0"/>
              <a:buChar char="•"/>
            </a:pPr>
            <a:r>
              <a:rPr lang="ru-RU" sz="2800" dirty="0" smtClean="0">
                <a:latin typeface="Times New Roman" panose="02020603050405020304" pitchFamily="18" charset="0"/>
              </a:rPr>
              <a:t>группой </a:t>
            </a:r>
            <a:r>
              <a:rPr lang="ru-RU" sz="2800" dirty="0">
                <a:latin typeface="Times New Roman" panose="02020603050405020304" pitchFamily="18" charset="0"/>
              </a:rPr>
              <a:t>лиц по предварительному сговору; </a:t>
            </a:r>
            <a:endParaRPr lang="ru-RU" sz="2800" dirty="0" smtClean="0">
              <a:latin typeface="Times New Roman" panose="02020603050405020304" pitchFamily="18" charset="0"/>
            </a:endParaRPr>
          </a:p>
          <a:p>
            <a:pPr marL="285750" indent="-285750" algn="just">
              <a:buFont typeface="Arial" panose="020B0604020202020204" pitchFamily="34" charset="0"/>
              <a:buChar char="•"/>
            </a:pPr>
            <a:r>
              <a:rPr lang="ru-RU" sz="2800" dirty="0" smtClean="0">
                <a:latin typeface="Times New Roman" panose="02020603050405020304" pitchFamily="18" charset="0"/>
              </a:rPr>
              <a:t>с </a:t>
            </a:r>
            <a:r>
              <a:rPr lang="ru-RU" sz="2800" dirty="0">
                <a:latin typeface="Times New Roman" panose="02020603050405020304" pitchFamily="18" charset="0"/>
              </a:rPr>
              <a:t>незаконным проникновением в жилище, помещение либо иное хранилище; </a:t>
            </a:r>
          </a:p>
          <a:p>
            <a:pPr marL="285750" indent="-285750" algn="just">
              <a:buFont typeface="Arial" panose="020B0604020202020204" pitchFamily="34" charset="0"/>
              <a:buChar char="•"/>
            </a:pPr>
            <a:r>
              <a:rPr lang="ru-RU" sz="2800" dirty="0" smtClean="0">
                <a:latin typeface="Times New Roman" panose="02020603050405020304" pitchFamily="18" charset="0"/>
              </a:rPr>
              <a:t>с </a:t>
            </a:r>
            <a:r>
              <a:rPr lang="ru-RU" sz="2800" dirty="0">
                <a:latin typeface="Times New Roman" panose="02020603050405020304" pitchFamily="18" charset="0"/>
              </a:rPr>
              <a:t>применением насилия, не опасного для жизни или здоровья, либо с угрозой применения такого насилия; </a:t>
            </a:r>
            <a:endParaRPr lang="ru-RU" sz="2800" dirty="0" smtClean="0">
              <a:latin typeface="Times New Roman" panose="02020603050405020304" pitchFamily="18" charset="0"/>
            </a:endParaRPr>
          </a:p>
          <a:p>
            <a:pPr marL="285750" indent="-285750" algn="just">
              <a:buFont typeface="Arial" panose="020B0604020202020204" pitchFamily="34" charset="0"/>
              <a:buChar char="•"/>
            </a:pPr>
            <a:r>
              <a:rPr lang="ru-RU" sz="2800" dirty="0" smtClean="0">
                <a:latin typeface="Times New Roman" panose="02020603050405020304" pitchFamily="18" charset="0"/>
              </a:rPr>
              <a:t>организованной </a:t>
            </a:r>
            <a:r>
              <a:rPr lang="ru-RU" sz="2800" dirty="0">
                <a:latin typeface="Times New Roman" panose="02020603050405020304" pitchFamily="18" charset="0"/>
              </a:rPr>
              <a:t>группой; </a:t>
            </a:r>
          </a:p>
        </p:txBody>
      </p:sp>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7622" y1="55793" x2="17988" y2="49085"/>
                        <a14:foregroundMark x1="6098" y1="39329" x2="13415" y2="29573"/>
                        <a14:foregroundMark x1="15244" y1="29573" x2="27134" y2="32317"/>
                        <a14:foregroundMark x1="75000" y1="4878" x2="53659" y2="23780"/>
                        <a14:foregroundMark x1="70122" y1="34146" x2="76220" y2="32317"/>
                        <a14:backgroundMark x1="915" y1="50305" x2="915" y2="50305"/>
                      </a14:backgroundRemoval>
                    </a14:imgEffect>
                  </a14:imgLayer>
                </a14:imgProps>
              </a:ext>
              <a:ext uri="{28A0092B-C50C-407E-A947-70E740481C1C}">
                <a14:useLocalDpi xmlns:a14="http://schemas.microsoft.com/office/drawing/2010/main" val="0"/>
              </a:ext>
            </a:extLst>
          </a:blip>
          <a:stretch>
            <a:fillRect/>
          </a:stretch>
        </p:blipFill>
        <p:spPr>
          <a:xfrm rot="10550504">
            <a:off x="5984001" y="362176"/>
            <a:ext cx="6133647" cy="6133647"/>
          </a:xfrm>
          <a:prstGeom prst="rect">
            <a:avLst/>
          </a:prstGeom>
        </p:spPr>
      </p:pic>
    </p:spTree>
    <p:extLst>
      <p:ext uri="{BB962C8B-B14F-4D97-AF65-F5344CB8AC3E}">
        <p14:creationId xmlns:p14="http://schemas.microsoft.com/office/powerpoint/2010/main" val="1118083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alpha val="53000"/>
          </a:schemeClr>
        </a:soli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sharpenSoften amount="-30000"/>
                    </a14:imgEffect>
                    <a14:imgEffect>
                      <a14:brightnessContrast bright="71000" contrast="-45000"/>
                    </a14:imgEffect>
                  </a14:imgLayer>
                </a14:imgProps>
              </a:ext>
              <a:ext uri="{28A0092B-C50C-407E-A947-70E740481C1C}">
                <a14:useLocalDpi xmlns:a14="http://schemas.microsoft.com/office/drawing/2010/main" val="0"/>
              </a:ext>
            </a:extLst>
          </a:blip>
          <a:stretch>
            <a:fillRect/>
          </a:stretch>
        </p:blipFill>
        <p:spPr>
          <a:xfrm>
            <a:off x="8186402" y="0"/>
            <a:ext cx="4114779" cy="3070095"/>
          </a:xfrm>
          <a:prstGeom prst="ellipse">
            <a:avLst/>
          </a:prstGeom>
          <a:ln>
            <a:noFill/>
          </a:ln>
          <a:effectLst>
            <a:softEdge rad="112500"/>
          </a:effectLst>
        </p:spPr>
      </p:pic>
      <p:sp>
        <p:nvSpPr>
          <p:cNvPr id="2" name="Заголовок 1"/>
          <p:cNvSpPr>
            <a:spLocks noGrp="1"/>
          </p:cNvSpPr>
          <p:nvPr>
            <p:ph type="title"/>
          </p:nvPr>
        </p:nvSpPr>
        <p:spPr>
          <a:xfrm>
            <a:off x="138986" y="-323291"/>
            <a:ext cx="10515600" cy="1325563"/>
          </a:xfrm>
        </p:spPr>
        <p:txBody>
          <a:bodyPr/>
          <a:lstStyle/>
          <a:p>
            <a:r>
              <a:rPr lang="ru-RU" dirty="0" smtClean="0"/>
              <a:t>Что такое разбой?</a:t>
            </a:r>
            <a:endParaRPr lang="ru-RU" dirty="0"/>
          </a:p>
        </p:txBody>
      </p:sp>
      <p:sp>
        <p:nvSpPr>
          <p:cNvPr id="3" name="Объект 2"/>
          <p:cNvSpPr>
            <a:spLocks noGrp="1"/>
          </p:cNvSpPr>
          <p:nvPr>
            <p:ph idx="1"/>
          </p:nvPr>
        </p:nvSpPr>
        <p:spPr>
          <a:xfrm>
            <a:off x="213021" y="303317"/>
            <a:ext cx="8180352" cy="1921268"/>
          </a:xfrm>
        </p:spPr>
        <p:txBody>
          <a:bodyPr>
            <a:normAutofit fontScale="92500" lnSpcReduction="10000"/>
          </a:bodyPr>
          <a:lstStyle/>
          <a:p>
            <a:endParaRPr lang="ru-RU" b="1" dirty="0" smtClean="0"/>
          </a:p>
          <a:p>
            <a:pPr marL="0" indent="0">
              <a:buNone/>
            </a:pPr>
            <a:r>
              <a:rPr lang="ru-RU" b="1" dirty="0" smtClean="0"/>
              <a:t>Разбой</a:t>
            </a:r>
            <a:r>
              <a:rPr lang="ru-RU" dirty="0" smtClean="0"/>
              <a:t> (с</a:t>
            </a:r>
            <a:r>
              <a:rPr lang="ru-RU" b="1" dirty="0" smtClean="0"/>
              <a:t>татья 162 УК РФ) – это нападение</a:t>
            </a:r>
            <a:r>
              <a:rPr lang="ru-RU" dirty="0" smtClean="0"/>
              <a:t> </a:t>
            </a:r>
            <a:r>
              <a:rPr lang="ru-RU" dirty="0"/>
              <a:t>в целях хищения чужого имущества, совершенное с применением </a:t>
            </a:r>
            <a:r>
              <a:rPr lang="ru-RU" b="1" dirty="0"/>
              <a:t>насилия, опасного для жизни или здоровья, либо с угрозой применения такого </a:t>
            </a:r>
            <a:r>
              <a:rPr lang="ru-RU" b="1" dirty="0" smtClean="0"/>
              <a:t>насилия </a:t>
            </a:r>
            <a:endParaRPr lang="ru-RU" b="1" dirty="0"/>
          </a:p>
          <a:p>
            <a:endParaRPr lang="ru-RU" dirty="0"/>
          </a:p>
        </p:txBody>
      </p:sp>
      <p:sp>
        <p:nvSpPr>
          <p:cNvPr id="4" name="Горизонтальный свиток 3"/>
          <p:cNvSpPr/>
          <p:nvPr/>
        </p:nvSpPr>
        <p:spPr>
          <a:xfrm>
            <a:off x="0" y="1628880"/>
            <a:ext cx="4134526" cy="4874457"/>
          </a:xfrm>
          <a:prstGeom prst="horizontalScroll">
            <a:avLst/>
          </a:prstGeom>
          <a:gradFill>
            <a:gsLst>
              <a:gs pos="0">
                <a:schemeClr val="accent5">
                  <a:tint val="83000"/>
                  <a:shade val="100000"/>
                  <a:satMod val="100000"/>
                  <a:alpha val="80000"/>
                </a:schemeClr>
              </a:gs>
              <a:gs pos="100000">
                <a:schemeClr val="accent5">
                  <a:tint val="61000"/>
                  <a:alpha val="100000"/>
                  <a:satMod val="1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r>
              <a:rPr lang="ru-RU" sz="2000" i="1" dirty="0" smtClean="0"/>
              <a:t>Нападение  - это попытка завладеть </a:t>
            </a:r>
            <a:r>
              <a:rPr lang="ru-RU" sz="2000" i="1" dirty="0"/>
              <a:t>имуществом, совершенное с применением насилия, опасного для жизни или здоровья, которое </a:t>
            </a:r>
            <a:r>
              <a:rPr lang="ru-RU" sz="2000" i="1" dirty="0" smtClean="0"/>
              <a:t>могло и </a:t>
            </a:r>
            <a:r>
              <a:rPr lang="ru-RU" sz="2000" i="1" dirty="0"/>
              <a:t>не </a:t>
            </a:r>
            <a:r>
              <a:rPr lang="ru-RU" sz="2000" i="1" dirty="0" smtClean="0"/>
              <a:t>причинить </a:t>
            </a:r>
            <a:r>
              <a:rPr lang="ru-RU" sz="2000" i="1" dirty="0"/>
              <a:t>вред </a:t>
            </a:r>
            <a:r>
              <a:rPr lang="ru-RU" sz="2000" i="1" dirty="0" smtClean="0"/>
              <a:t>здоровью, </a:t>
            </a:r>
            <a:r>
              <a:rPr lang="ru-RU" sz="2000" i="1" dirty="0"/>
              <a:t>однако в момент применения создавало реальную опасность для его жизни или здоровья. </a:t>
            </a:r>
          </a:p>
        </p:txBody>
      </p:sp>
      <p:pic>
        <p:nvPicPr>
          <p:cNvPr id="7" name="Рисунок 6"/>
          <p:cNvPicPr>
            <a:picLocks noChangeAspect="1"/>
          </p:cNvPicPr>
          <p:nvPr/>
        </p:nvPicPr>
        <p:blipFill>
          <a:blip r:embed="rId4">
            <a:extLst>
              <a:ext uri="{BEBA8EAE-BF5A-486C-A8C5-ECC9F3942E4B}">
                <a14:imgProps xmlns:a14="http://schemas.microsoft.com/office/drawing/2010/main">
                  <a14:imgLayer r:embed="rId5">
                    <a14:imgEffect>
                      <a14:backgroundRemoval t="0" b="100000" l="10140" r="98718">
                        <a14:foregroundMark x1="39627" y1="8374" x2="39627" y2="8374"/>
                        <a14:foregroundMark x1="41958" y1="7225" x2="47786" y2="8046"/>
                        <a14:foregroundMark x1="47786" y1="8374" x2="48252" y2="328"/>
                        <a14:foregroundMark x1="53497" y1="1806" x2="51865" y2="32677"/>
                        <a14:foregroundMark x1="51865" y1="34154" x2="45105" y2="45156"/>
                        <a14:foregroundMark x1="45105" y1="46305" x2="46387" y2="55008"/>
                        <a14:foregroundMark x1="68065" y1="28900" x2="73077" y2="38588"/>
                        <a14:foregroundMark x1="65501" y1="41872" x2="72028" y2="63218"/>
                        <a14:foregroundMark x1="62587" y1="53530" x2="69697" y2="75698"/>
                        <a14:foregroundMark x1="69930" y1="65353" x2="56294" y2="79639"/>
                        <a14:foregroundMark x1="55361" y1="64532" x2="59790" y2="68966"/>
                        <a14:foregroundMark x1="43357" y1="8703" x2="39860" y2="76355"/>
                        <a14:foregroundMark x1="28438" y1="73727" x2="34965" y2="33005"/>
                        <a14:foregroundMark x1="44639" y1="69787" x2="49068" y2="71264"/>
                        <a14:foregroundMark x1="24126" y1="74877" x2="24009" y2="97537"/>
                        <a14:backgroundMark x1="37063" y1="8374" x2="45921" y2="328"/>
                        <a14:backgroundMark x1="54779" y1="985" x2="53497" y2="34154"/>
                        <a14:backgroundMark x1="53263" y1="34154" x2="46970" y2="46305"/>
                        <a14:backgroundMark x1="22145" y1="74877" x2="24242" y2="54351"/>
                        <a14:backgroundMark x1="25524" y1="54023" x2="33683" y2="28900"/>
                        <a14:backgroundMark x1="72727" y1="11330" x2="76224" y2="11494"/>
                        <a14:backgroundMark x1="76573" y1="12479" x2="78205" y2="16256"/>
                        <a14:backgroundMark x1="78089" y1="16420" x2="81469" y2="17570"/>
                        <a14:backgroundMark x1="81469" y1="17570" x2="81469" y2="17570"/>
                        <a14:backgroundMark x1="81702" y1="18391" x2="78904" y2="20690"/>
                        <a14:backgroundMark x1="79138" y1="21346" x2="81119" y2="24795"/>
                        <a14:backgroundMark x1="80653" y1="28243" x2="78555" y2="25944"/>
                        <a14:backgroundMark x1="78322" y1="26601" x2="79021" y2="32020"/>
                        <a14:backgroundMark x1="79371" y1="32677" x2="89394" y2="19048"/>
                        <a14:backgroundMark x1="89860" y1="19212" x2="71562" y2="5747"/>
                        <a14:backgroundMark x1="77506" y1="12479" x2="78205" y2="13136"/>
                        <a14:backgroundMark x1="44872" y1="7882" x2="44872" y2="7882"/>
                        <a14:backgroundMark x1="48019" y1="4598" x2="48019" y2="4598"/>
                        <a14:backgroundMark x1="39394" y1="9031" x2="39394" y2="9031"/>
                        <a14:backgroundMark x1="34499" y1="30213" x2="35781" y2="30213"/>
                        <a14:backgroundMark x1="36247" y1="29392" x2="37413" y2="25944"/>
                        <a14:backgroundMark x1="37296" y1="25944" x2="36247" y2="20854"/>
                        <a14:backgroundMark x1="36830" y1="22496" x2="37762" y2="20197"/>
                        <a14:backgroundMark x1="38112" y1="20197" x2="37296" y2="12972"/>
                        <a14:backgroundMark x1="37646" y1="16749" x2="34848" y2="18062"/>
                        <a14:backgroundMark x1="40210" y1="7553" x2="44872" y2="7882"/>
                        <a14:backgroundMark x1="11772" y1="62890" x2="20746" y2="75041"/>
                        <a14:backgroundMark x1="11422" y1="61741" x2="35198" y2="25944"/>
                        <a14:backgroundMark x1="70979" y1="8046" x2="75058" y2="11823"/>
                        <a14:backgroundMark x1="70396" y1="7882" x2="74592" y2="3941"/>
                        <a14:backgroundMark x1="75058" y1="4105" x2="94056" y2="21346"/>
                        <a14:backgroundMark x1="94056" y1="21346" x2="79021" y2="32512"/>
                        <a14:backgroundMark x1="80886" y1="17077" x2="71096" y2="6404"/>
                        <a14:backgroundMark x1="80186" y1="22824" x2="80186" y2="22824"/>
                      </a14:backgroundRemoval>
                    </a14:imgEffect>
                  </a14:imgLayer>
                </a14:imgProps>
              </a:ext>
              <a:ext uri="{28A0092B-C50C-407E-A947-70E740481C1C}">
                <a14:useLocalDpi xmlns:a14="http://schemas.microsoft.com/office/drawing/2010/main" val="0"/>
              </a:ext>
            </a:extLst>
          </a:blip>
          <a:stretch>
            <a:fillRect/>
          </a:stretch>
        </p:blipFill>
        <p:spPr>
          <a:xfrm>
            <a:off x="1459506" y="2667000"/>
            <a:ext cx="7235616" cy="4168583"/>
          </a:xfrm>
          <a:prstGeom prst="rect">
            <a:avLst/>
          </a:prstGeom>
        </p:spPr>
      </p:pic>
      <p:sp>
        <p:nvSpPr>
          <p:cNvPr id="5" name="Горизонтальный свиток 4"/>
          <p:cNvSpPr/>
          <p:nvPr/>
        </p:nvSpPr>
        <p:spPr>
          <a:xfrm flipH="1">
            <a:off x="7422362" y="2224585"/>
            <a:ext cx="4861033" cy="4746041"/>
          </a:xfrm>
          <a:prstGeom prst="horizontalScroll">
            <a:avLst/>
          </a:prstGeom>
          <a:gradFill>
            <a:gsLst>
              <a:gs pos="0">
                <a:schemeClr val="accent5">
                  <a:tint val="83000"/>
                  <a:shade val="100000"/>
                  <a:satMod val="100000"/>
                  <a:alpha val="50000"/>
                </a:schemeClr>
              </a:gs>
              <a:gs pos="100000">
                <a:schemeClr val="accent5">
                  <a:tint val="61000"/>
                  <a:alpha val="100000"/>
                  <a:satMod val="180000"/>
                </a:schemeClr>
              </a:gs>
            </a:gsLst>
          </a:gradFill>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i="1" dirty="0" smtClean="0"/>
          </a:p>
          <a:p>
            <a:pPr algn="ctr"/>
            <a:r>
              <a:rPr lang="ru-RU" sz="2000" i="1" dirty="0" smtClean="0"/>
              <a:t>Насилие опасное </a:t>
            </a:r>
            <a:r>
              <a:rPr lang="ru-RU" sz="2000" i="1" dirty="0"/>
              <a:t>для жизни или </a:t>
            </a:r>
            <a:r>
              <a:rPr lang="ru-RU" sz="2000" i="1" dirty="0" smtClean="0"/>
              <a:t>здоровья – это действие, </a:t>
            </a:r>
            <a:r>
              <a:rPr lang="ru-RU" sz="2000" i="1" dirty="0"/>
              <a:t>которое повлекло причинение тяжкого и средней тяжести вреда здоровью потерпевшего, а также причинение легкого вреда здоровью, вызвавшего кратковременное расстройство здоровья или незначительную стойкую утрату общей трудоспособности. </a:t>
            </a:r>
          </a:p>
          <a:p>
            <a:pPr algn="ctr"/>
            <a:endParaRPr lang="ru-RU" sz="2000" dirty="0"/>
          </a:p>
        </p:txBody>
      </p:sp>
    </p:spTree>
    <p:extLst>
      <p:ext uri="{BB962C8B-B14F-4D97-AF65-F5344CB8AC3E}">
        <p14:creationId xmlns:p14="http://schemas.microsoft.com/office/powerpoint/2010/main" val="286261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nodeType="clickEffect">
                                  <p:stCondLst>
                                    <p:cond delay="0"/>
                                  </p:stCondLst>
                                  <p:childTnLst>
                                    <p:animEffect transition="out" filter="wheel(1)">
                                      <p:cBhvr>
                                        <p:cTn id="12" dur="2000"/>
                                        <p:tgtEl>
                                          <p:spTgt spid="6"/>
                                        </p:tgtEl>
                                      </p:cBhvr>
                                    </p:animEffect>
                                    <p:set>
                                      <p:cBhvr>
                                        <p:cTn id="1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tx2">
                <a:lumMod val="40000"/>
                <a:lumOff val="60000"/>
                <a:alpha val="0"/>
              </a:schemeClr>
            </a:gs>
            <a:gs pos="0">
              <a:schemeClr val="tx2">
                <a:lumMod val="60000"/>
                <a:lumOff val="40000"/>
              </a:schemeClr>
            </a:gs>
            <a:gs pos="99000">
              <a:schemeClr val="tx2">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BEBA8EAE-BF5A-486C-A8C5-ECC9F3942E4B}">
                <a14:imgProps xmlns:a14="http://schemas.microsoft.com/office/drawing/2010/main">
                  <a14:imgLayer r:embed="rId3">
                    <a14:imgEffect>
                      <a14:backgroundRemoval t="5906" b="96457" l="8167" r="90000">
                        <a14:foregroundMark x1="8333" y1="43307" x2="8333" y2="43307"/>
                        <a14:foregroundMark x1="16833" y1="15354" x2="16833" y2="15354"/>
                        <a14:foregroundMark x1="42667" y1="5906" x2="42667" y2="5906"/>
                        <a14:foregroundMark x1="73167" y1="7283" x2="73167" y2="7283"/>
                        <a14:foregroundMark x1="76667" y1="28150" x2="76667" y2="28150"/>
                        <a14:foregroundMark x1="83167" y1="26575" x2="83167" y2="26575"/>
                        <a14:foregroundMark x1="84167" y1="33071" x2="84167" y2="33071"/>
                        <a14:foregroundMark x1="89000" y1="57283" x2="89000" y2="57283"/>
                        <a14:foregroundMark x1="87667" y1="68701" x2="87667" y2="68701"/>
                        <a14:foregroundMark x1="16667" y1="79331" x2="16667" y2="79331"/>
                        <a14:foregroundMark x1="11000" y1="43504" x2="11000" y2="43504"/>
                        <a14:foregroundMark x1="16667" y1="47638" x2="16667" y2="47638"/>
                        <a14:foregroundMark x1="26833" y1="40748" x2="26833" y2="40748"/>
                        <a14:foregroundMark x1="21667" y1="14961" x2="21667" y2="14961"/>
                        <a14:foregroundMark x1="16333" y1="40157" x2="16333" y2="40157"/>
                        <a14:foregroundMark x1="72833" y1="41142" x2="72833" y2="41142"/>
                        <a14:foregroundMark x1="69833" y1="67126" x2="69833" y2="67126"/>
                        <a14:foregroundMark x1="84167" y1="88386" x2="84167" y2="88386"/>
                        <a14:foregroundMark x1="56833" y1="75984" x2="56833" y2="75984"/>
                        <a14:foregroundMark x1="55000" y1="65748" x2="55000" y2="65748"/>
                        <a14:foregroundMark x1="54667" y1="58858" x2="54667" y2="58858"/>
                        <a14:foregroundMark x1="73000" y1="58661" x2="73000" y2="58661"/>
                        <a14:foregroundMark x1="51667" y1="60236" x2="51667" y2="60236"/>
                        <a14:foregroundMark x1="43167" y1="59055" x2="43167" y2="59055"/>
                        <a14:foregroundMark x1="41667" y1="54724" x2="41667" y2="54724"/>
                        <a14:foregroundMark x1="25000" y1="14173" x2="25000" y2="14173"/>
                        <a14:foregroundMark x1="28500" y1="20079" x2="28500" y2="20079"/>
                        <a14:foregroundMark x1="26333" y1="25591" x2="26333" y2="25591"/>
                        <a14:foregroundMark x1="20500" y1="27362" x2="20500" y2="27362"/>
                        <a14:foregroundMark x1="61000" y1="14961" x2="61000" y2="14961"/>
                        <a14:foregroundMark x1="59500" y1="18701" x2="59500" y2="18701"/>
                        <a14:foregroundMark x1="59333" y1="29528" x2="59333" y2="29528"/>
                        <a14:foregroundMark x1="60500" y1="39764" x2="60500" y2="39764"/>
                        <a14:foregroundMark x1="45000" y1="24606" x2="45000" y2="24606"/>
                        <a14:foregroundMark x1="46667" y1="33071" x2="46667" y2="33071"/>
                        <a14:foregroundMark x1="49000" y1="42520" x2="49000" y2="42520"/>
                        <a14:foregroundMark x1="74833" y1="69291" x2="74833" y2="69291"/>
                        <a14:foregroundMark x1="75000" y1="82874" x2="75000" y2="82874"/>
                        <a14:foregroundMark x1="66833" y1="53543" x2="66833" y2="53543"/>
                        <a14:foregroundMark x1="77167" y1="47047" x2="77167" y2="47047"/>
                        <a14:foregroundMark x1="82000" y1="51969" x2="82000" y2="51969"/>
                      </a14:backgroundRemoval>
                    </a14:imgEffect>
                  </a14:imgLayer>
                </a14:imgProps>
              </a:ext>
              <a:ext uri="{28A0092B-C50C-407E-A947-70E740481C1C}">
                <a14:useLocalDpi xmlns:a14="http://schemas.microsoft.com/office/drawing/2010/main" val="0"/>
              </a:ext>
            </a:extLst>
          </a:blip>
          <a:stretch>
            <a:fillRect/>
          </a:stretch>
        </p:blipFill>
        <p:spPr>
          <a:xfrm>
            <a:off x="6269238" y="1484898"/>
            <a:ext cx="6624736" cy="5608943"/>
          </a:xfrm>
          <a:prstGeom prst="rect">
            <a:avLst/>
          </a:prstGeom>
        </p:spPr>
      </p:pic>
      <p:sp>
        <p:nvSpPr>
          <p:cNvPr id="2" name="Заголовок 1"/>
          <p:cNvSpPr>
            <a:spLocks noGrp="1"/>
          </p:cNvSpPr>
          <p:nvPr>
            <p:ph type="title"/>
          </p:nvPr>
        </p:nvSpPr>
        <p:spPr>
          <a:xfrm>
            <a:off x="136742" y="0"/>
            <a:ext cx="10515600" cy="1116563"/>
          </a:xfrm>
        </p:spPr>
        <p:txBody>
          <a:bodyPr/>
          <a:lstStyle/>
          <a:p>
            <a:r>
              <a:rPr lang="ru-RU" dirty="0" smtClean="0"/>
              <a:t>Что такое угон? </a:t>
            </a:r>
            <a:endParaRPr lang="ru-RU" dirty="0"/>
          </a:p>
        </p:txBody>
      </p:sp>
      <p:sp>
        <p:nvSpPr>
          <p:cNvPr id="3" name="Объект 2"/>
          <p:cNvSpPr>
            <a:spLocks noGrp="1"/>
          </p:cNvSpPr>
          <p:nvPr>
            <p:ph idx="1"/>
          </p:nvPr>
        </p:nvSpPr>
        <p:spPr>
          <a:xfrm>
            <a:off x="0" y="813103"/>
            <a:ext cx="12055257" cy="961781"/>
          </a:xfrm>
        </p:spPr>
        <p:txBody>
          <a:bodyPr>
            <a:normAutofit/>
          </a:bodyPr>
          <a:lstStyle/>
          <a:p>
            <a:pPr marL="0" indent="0">
              <a:buNone/>
            </a:pPr>
            <a:r>
              <a:rPr lang="ru-RU" b="1" dirty="0" smtClean="0"/>
              <a:t>Угон (статья 166 УК РФ) – это неправомерное </a:t>
            </a:r>
            <a:r>
              <a:rPr lang="ru-RU" b="1" dirty="0"/>
              <a:t>завладение автомобилем или иным транспортным средством без цели хищения</a:t>
            </a:r>
            <a:r>
              <a:rPr lang="ru-RU" dirty="0"/>
              <a:t> </a:t>
            </a:r>
          </a:p>
          <a:p>
            <a:pPr marL="0" indent="0">
              <a:buNone/>
            </a:pPr>
            <a:endParaRPr lang="ru-RU" dirty="0"/>
          </a:p>
        </p:txBody>
      </p:sp>
      <p:sp>
        <p:nvSpPr>
          <p:cNvPr id="6" name="Горизонтальный свиток 5"/>
          <p:cNvSpPr/>
          <p:nvPr/>
        </p:nvSpPr>
        <p:spPr>
          <a:xfrm>
            <a:off x="0" y="1561404"/>
            <a:ext cx="7124700" cy="5532437"/>
          </a:xfrm>
          <a:prstGeom prst="horizontalScroll">
            <a:avLst/>
          </a:prstGeom>
          <a:solidFill>
            <a:schemeClr val="tx2">
              <a:lumMod val="60000"/>
              <a:lumOff val="4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701975" y="2218371"/>
            <a:ext cx="6270326" cy="4431983"/>
          </a:xfrm>
          <a:prstGeom prst="rect">
            <a:avLst/>
          </a:prstGeom>
        </p:spPr>
        <p:txBody>
          <a:bodyPr wrap="square">
            <a:spAutoFit/>
          </a:bodyPr>
          <a:lstStyle/>
          <a:p>
            <a:pPr algn="just"/>
            <a:r>
              <a:rPr lang="ru-RU" sz="2400" i="1" dirty="0" smtClean="0">
                <a:solidFill>
                  <a:schemeClr val="bg1"/>
                </a:solidFill>
                <a:latin typeface="Times New Roman" panose="02020603050405020304" pitchFamily="18" charset="0"/>
              </a:rPr>
              <a:t>Неправомерное завладение </a:t>
            </a:r>
            <a:r>
              <a:rPr lang="ru-RU" sz="2400" i="1" dirty="0">
                <a:solidFill>
                  <a:schemeClr val="bg1"/>
                </a:solidFill>
                <a:latin typeface="Times New Roman" panose="02020603050405020304" pitchFamily="18" charset="0"/>
              </a:rPr>
              <a:t>транспортным </a:t>
            </a:r>
            <a:r>
              <a:rPr lang="ru-RU" sz="2400" i="1" dirty="0" smtClean="0">
                <a:solidFill>
                  <a:schemeClr val="bg1"/>
                </a:solidFill>
                <a:latin typeface="Times New Roman" panose="02020603050405020304" pitchFamily="18" charset="0"/>
              </a:rPr>
              <a:t>средством </a:t>
            </a:r>
            <a:r>
              <a:rPr lang="ru-RU" sz="2400" i="1" dirty="0" smtClean="0">
                <a:solidFill>
                  <a:schemeClr val="bg1"/>
                </a:solidFill>
              </a:rPr>
              <a:t>понимается </a:t>
            </a:r>
            <a:r>
              <a:rPr lang="ru-RU" sz="2400" i="1" dirty="0">
                <a:solidFill>
                  <a:schemeClr val="bg1"/>
                </a:solidFill>
              </a:rPr>
              <a:t>завладение чужим автомобилем или другим транспортным </a:t>
            </a:r>
            <a:r>
              <a:rPr lang="ru-RU" sz="2400" i="1" dirty="0" smtClean="0">
                <a:solidFill>
                  <a:schemeClr val="bg1"/>
                </a:solidFill>
              </a:rPr>
              <a:t>средством, то есть поездка </a:t>
            </a:r>
            <a:r>
              <a:rPr lang="ru-RU" sz="2400" i="1" dirty="0">
                <a:solidFill>
                  <a:schemeClr val="bg1"/>
                </a:solidFill>
              </a:rPr>
              <a:t>на нем без намерения присвоить его целиком или по частям. Неправомерное завладение транспортным средством </a:t>
            </a:r>
            <a:r>
              <a:rPr lang="ru-RU" sz="2400" i="1" dirty="0" smtClean="0">
                <a:solidFill>
                  <a:schemeClr val="bg1"/>
                </a:solidFill>
              </a:rPr>
              <a:t>является </a:t>
            </a:r>
            <a:r>
              <a:rPr lang="ru-RU" sz="2400" i="1" dirty="0">
                <a:solidFill>
                  <a:schemeClr val="bg1"/>
                </a:solidFill>
              </a:rPr>
              <a:t>оконченным преступлением </a:t>
            </a:r>
            <a:r>
              <a:rPr lang="ru-RU" sz="2400" i="1" dirty="0">
                <a:solidFill>
                  <a:srgbClr val="FFFF00"/>
                </a:solidFill>
              </a:rPr>
              <a:t>с момента начала движения транспортного средства либо перемещения транспортного средства с места, на котором оно находилось. </a:t>
            </a:r>
          </a:p>
          <a:p>
            <a:endParaRPr lang="ru-RU" dirty="0"/>
          </a:p>
        </p:txBody>
      </p:sp>
    </p:spTree>
    <p:extLst>
      <p:ext uri="{BB962C8B-B14F-4D97-AF65-F5344CB8AC3E}">
        <p14:creationId xmlns:p14="http://schemas.microsoft.com/office/powerpoint/2010/main" val="250942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Другая 2">
      <a:majorFont>
        <a:latin typeface="Times New Roman"/>
        <a:ea typeface=""/>
        <a:cs typeface=""/>
      </a:majorFont>
      <a:minorFont>
        <a:latin typeface="Times New Roman"/>
        <a:ea typeface=""/>
        <a:cs typeface=""/>
      </a:minorFont>
    </a:fontScheme>
    <a:fmtScheme name="Дымчатое стекло">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626</TotalTime>
  <Words>1886</Words>
  <Application>Microsoft Office PowerPoint</Application>
  <PresentationFormat>Широкоэкранный</PresentationFormat>
  <Paragraphs>114</Paragraphs>
  <Slides>25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MoolBoran</vt:lpstr>
      <vt:lpstr>Times New Roman</vt:lpstr>
      <vt:lpstr>Тема Office</vt:lpstr>
      <vt:lpstr>«Профилактика преступлений среди несовершеннолетних» </vt:lpstr>
      <vt:lpstr>Виды ответственности несовершеннолетних </vt:lpstr>
      <vt:lpstr>Возраст, с которого наступает уголовная ответственность</vt:lpstr>
      <vt:lpstr>Презентация PowerPoint</vt:lpstr>
      <vt:lpstr>Что такое кража? </vt:lpstr>
      <vt:lpstr>Что такое грабеж?</vt:lpstr>
      <vt:lpstr>Под признаки уголовно наказуемого деяния попадает грабеж совершенный:</vt:lpstr>
      <vt:lpstr>Что такое разбой?</vt:lpstr>
      <vt:lpstr>Что такое угон? </vt:lpstr>
      <vt:lpstr>Презентация PowerPoint</vt:lpstr>
      <vt:lpstr>Презентация PowerPoint</vt:lpstr>
      <vt:lpstr>  </vt:lpstr>
      <vt:lpstr>Что такое вымогательство?</vt:lpstr>
      <vt:lpstr>Презентация PowerPoint</vt:lpstr>
      <vt:lpstr>Что такое мошенничество? </vt:lpstr>
      <vt:lpstr>Презентация PowerPoint</vt:lpstr>
      <vt:lpstr>Наказание, применяемые к несовершеннолетним за совершение преступлений </vt:lpstr>
      <vt:lpstr>Презентация PowerPoint</vt:lpstr>
      <vt:lpstr>Наказание, применяемые к несовершеннолетним за совершение преступлений </vt:lpstr>
      <vt:lpstr>Негативные последствия, связанные с привлечением к уголовной ответственности</vt:lpstr>
      <vt:lpstr>Презентация PowerPoint</vt:lpstr>
      <vt:lpstr>Административная ответственность несовершеннолетних</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«Профилактика преступлений среди несовершеннолетних»</dc:title>
  <dc:creator>epotylitcina</dc:creator>
  <cp:lastModifiedBy>Лигостаева Юлия Алексеевна</cp:lastModifiedBy>
  <cp:revision>68</cp:revision>
  <dcterms:created xsi:type="dcterms:W3CDTF">2022-12-12T09:36:11Z</dcterms:created>
  <dcterms:modified xsi:type="dcterms:W3CDTF">2023-03-02T07:20:59Z</dcterms:modified>
</cp:coreProperties>
</file>